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746892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17520" y="2678040"/>
            <a:ext cx="746892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4680" y="67752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17520" y="267804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4680" y="267804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240480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42920" y="677520"/>
            <a:ext cx="240480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68320" y="677520"/>
            <a:ext cx="240480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17520" y="2678040"/>
            <a:ext cx="240480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42920" y="2678040"/>
            <a:ext cx="240480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268320" y="2678040"/>
            <a:ext cx="240480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7520" y="677520"/>
            <a:ext cx="7468920" cy="382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7468920" cy="382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3644640" cy="382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4680" y="677520"/>
            <a:ext cx="3644640" cy="382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4680" y="677520"/>
            <a:ext cx="3644640" cy="382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17520" y="267804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3644640" cy="382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4680" y="67752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4680" y="267804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7520" y="67752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4680" y="677520"/>
            <a:ext cx="364464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17520" y="2678040"/>
            <a:ext cx="7468920" cy="182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4718880"/>
            <a:ext cx="2895120" cy="27360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5D05A28-508D-4F4D-BAC7-ADCDD1ACF032}" type="slidenum">
              <a:rPr b="0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17520" y="677520"/>
            <a:ext cx="7468920" cy="38296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839960" y="1798200"/>
            <a:ext cx="5165640" cy="15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Club PLUi du 22 novembre 2022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Transition énergétique du bâti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EXEMPLE DU PLUi DE L’EPT PLAINE COMMUNE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(approuvé le 25 février 2020)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75440" y="162000"/>
            <a:ext cx="795348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1. Portrait du territoire de Plaine Commune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19880" y="513720"/>
            <a:ext cx="5346720" cy="278712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1746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9 communes. 443 169 habitants (2019)</a:t>
            </a: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+    6,6% entre 2013 et 2019 </a:t>
            </a: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Une population fragile</a:t>
            </a:r>
            <a:endParaRPr b="0" lang="fr-FR" sz="900" spc="-1" strike="noStrike">
              <a:latin typeface="Arial"/>
            </a:endParaRPr>
          </a:p>
          <a:p>
            <a:pPr marL="196920">
              <a:lnSpc>
                <a:spcPct val="100000"/>
              </a:lnSpc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21,4 % de chômeurs  ; </a:t>
            </a:r>
            <a:endParaRPr b="0" lang="fr-FR" sz="900" spc="-1" strike="noStrike">
              <a:latin typeface="Arial"/>
            </a:endParaRPr>
          </a:p>
          <a:p>
            <a:pPr marL="196920">
              <a:lnSpc>
                <a:spcPct val="100000"/>
              </a:lnSpc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36 % des ménages sous le seuil de pauvreté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Un territoire pratiquement entièrement urbanisé, de nombreuses coupures urbaines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Une forte pression sur l’environnement et les ressources naturelles – en particulier dans le sud du territoire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Des espaces de nature remarquables  mais une insuffisance de l’offre d’espaces verts de proximité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Un territoire en plein renouvellement avec des projets de grande envergure : </a:t>
            </a: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JOP 2024, 7 gares du GPE, Grand Hôpital Nord, 14 quartiers NPNRU 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Un territoire peu résilient car très dépendant des ressources extérieurs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1" lang="fr-FR" sz="900" spc="-1" strike="noStrike">
                <a:solidFill>
                  <a:srgbClr val="000000"/>
                </a:solidFill>
                <a:latin typeface="Arial"/>
              </a:rPr>
              <a:t>Des habitants vulnérables face au dérèglement climatique</a:t>
            </a:r>
            <a:endParaRPr b="0" lang="fr-FR" sz="900" spc="-1" strike="noStrike">
              <a:latin typeface="Arial"/>
            </a:endParaRPr>
          </a:p>
          <a:p>
            <a:pPr marL="792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792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</p:txBody>
      </p:sp>
      <p:pic>
        <p:nvPicPr>
          <p:cNvPr id="45" name="Picture 4" descr=""/>
          <p:cNvPicPr/>
          <p:nvPr/>
        </p:nvPicPr>
        <p:blipFill>
          <a:blip r:embed="rId1"/>
          <a:stretch/>
        </p:blipFill>
        <p:spPr>
          <a:xfrm>
            <a:off x="5778360" y="249120"/>
            <a:ext cx="2206080" cy="20480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3" descr=""/>
          <p:cNvPicPr/>
          <p:nvPr/>
        </p:nvPicPr>
        <p:blipFill>
          <a:blip r:embed="rId2"/>
          <a:stretch/>
        </p:blipFill>
        <p:spPr>
          <a:xfrm>
            <a:off x="8247240" y="1379520"/>
            <a:ext cx="680400" cy="79020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"/>
          <p:cNvPicPr/>
          <p:nvPr/>
        </p:nvPicPr>
        <p:blipFill>
          <a:blip r:embed="rId3"/>
          <a:stretch/>
        </p:blipFill>
        <p:spPr>
          <a:xfrm>
            <a:off x="5778360" y="2297520"/>
            <a:ext cx="3218040" cy="27601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3" descr=""/>
          <p:cNvPicPr/>
          <p:nvPr/>
        </p:nvPicPr>
        <p:blipFill>
          <a:blip r:embed="rId4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119880" y="3363480"/>
            <a:ext cx="5346720" cy="1694160"/>
          </a:xfrm>
          <a:prstGeom prst="rect">
            <a:avLst/>
          </a:prstGeom>
          <a:solidFill>
            <a:schemeClr val="accent3">
              <a:lumMod val="40000"/>
              <a:lumOff val="60000"/>
              <a:alpha val="23000"/>
            </a:schemeClr>
          </a:solidFill>
          <a:ln w="25400">
            <a:solidFill>
              <a:schemeClr val="accent3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7920">
              <a:lnSpc>
                <a:spcPct val="100000"/>
              </a:lnSpc>
              <a:tabLst>
                <a:tab algn="l" pos="0"/>
              </a:tabLst>
            </a:pPr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Principaux enjeux en termes de transition énergétique :</a:t>
            </a:r>
            <a:endParaRPr b="0" lang="fr-FR" sz="1000" spc="-1" strike="noStrike">
              <a:latin typeface="Arial"/>
            </a:endParaRPr>
          </a:p>
          <a:p>
            <a:pPr marL="7920">
              <a:lnSpc>
                <a:spcPct val="100000"/>
              </a:lnSpc>
              <a:tabLst>
                <a:tab algn="l" pos="0"/>
              </a:tabLst>
            </a:pPr>
            <a:endParaRPr b="0" lang="fr-FR" sz="10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Bâtiments résidentiels et tertiaires : 1</a:t>
            </a:r>
            <a:r>
              <a:rPr b="0" lang="fr-FR" sz="1000" spc="-1" strike="noStrike" baseline="30000">
                <a:solidFill>
                  <a:srgbClr val="000000"/>
                </a:solidFill>
                <a:latin typeface="Arial"/>
              </a:rPr>
              <a:t>er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 secteur consommateur d’énergie (un bâti ancien fortement consommateur / précarité énergétique) </a:t>
            </a:r>
            <a:r>
              <a:rPr b="0" lang="fr-FR" sz="1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 enjeux énergétiques, de rénovation énergétique du bâti</a:t>
            </a:r>
            <a:endParaRPr b="0" lang="fr-FR" sz="10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Enjeux d’économie circulaire</a:t>
            </a:r>
            <a:endParaRPr b="0" lang="fr-FR" sz="10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Enjeux de réduction de la place de la voiture, développement des mobilités actives, développement de véhicules moins polluants</a:t>
            </a:r>
            <a:endParaRPr b="0" lang="fr-FR" sz="1000" spc="-1" strike="noStrike">
              <a:latin typeface="Arial"/>
            </a:endParaRPr>
          </a:p>
          <a:p>
            <a:pPr marL="7920">
              <a:lnSpc>
                <a:spcPct val="100000"/>
              </a:lnSpc>
              <a:tabLst>
                <a:tab algn="l" pos="0"/>
              </a:tabLst>
            </a:pPr>
            <a:endParaRPr b="0" lang="fr-FR" sz="1000" spc="-1" strike="noStrike">
              <a:latin typeface="Arial"/>
            </a:endParaRPr>
          </a:p>
          <a:p>
            <a:pPr marL="174600" indent="-166320">
              <a:lnSpc>
                <a:spcPct val="100000"/>
              </a:lnSpc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Un dynamisme urbain représentant une opportunité pour repenser les modèles d’aménagement (bâtiments / quartiers économes en ressources)</a:t>
            </a:r>
            <a:endParaRPr b="0" lang="fr-F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255240" y="183960"/>
            <a:ext cx="787464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2. PADD - Axe 2 : Un territoire écologiquement responsable, pour le bien-être de ses habitants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255240" y="919800"/>
            <a:ext cx="8789400" cy="38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79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Engagement de Plaine Commune en faveur d’un modèle urbain sobre en énergie et producteur d’énergie renouvelable</a:t>
            </a:r>
            <a:endParaRPr b="0" lang="fr-FR" sz="1100" spc="-1" strike="noStrike">
              <a:latin typeface="Arial"/>
            </a:endParaRPr>
          </a:p>
          <a:p>
            <a:pPr marL="79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fr-FR" sz="1100" spc="-1" strike="noStrike">
              <a:latin typeface="Arial"/>
            </a:endParaRPr>
          </a:p>
          <a:p>
            <a:pPr marL="179280" indent="-17100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Améliorer la performance énergétique du territoire :</a:t>
            </a:r>
            <a:endParaRPr b="0" lang="fr-FR" sz="1100" spc="-1" strike="noStrike">
              <a:latin typeface="Arial"/>
            </a:endParaRPr>
          </a:p>
          <a:p>
            <a:pPr lvl="1" marL="6318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Développer la conception bioclimatique et la sobriété des bâtiments et des espaces extérieurs</a:t>
            </a:r>
            <a:endParaRPr b="0" lang="fr-FR" sz="900" spc="-1" strike="noStrike">
              <a:latin typeface="Arial"/>
            </a:endParaRPr>
          </a:p>
          <a:p>
            <a:pPr lvl="2" marL="10890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</a:rPr>
              <a:t>Enjeux de confort d’été et d’hiver</a:t>
            </a:r>
            <a:endParaRPr b="0" lang="fr-FR" sz="800" spc="-1" strike="noStrike">
              <a:latin typeface="Arial"/>
            </a:endParaRPr>
          </a:p>
          <a:p>
            <a:pPr lvl="2" marL="10890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</a:rPr>
              <a:t>Limitation du recours aux solutions de confort techniques consommatrices d’énergie</a:t>
            </a:r>
            <a:endParaRPr b="0" lang="fr-FR" sz="800" spc="-1" strike="noStrike">
              <a:latin typeface="Arial"/>
            </a:endParaRPr>
          </a:p>
          <a:p>
            <a:pPr lvl="2" marL="10890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</a:rPr>
              <a:t>Sobriété recherchée pour toutes les constructions (vocation résidentielle, d’activités ou d’équipements) : intégration systématique des solutions efficaces d’isolation thermique (volets extérieurs, végétalisation, isolation extérieure, …).</a:t>
            </a:r>
            <a:endParaRPr b="0" lang="fr-FR" sz="800" spc="-1" strike="noStrike">
              <a:latin typeface="Arial"/>
            </a:endParaRPr>
          </a:p>
          <a:p>
            <a:pPr marL="79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fr-FR" sz="800" spc="-1" strike="noStrike">
              <a:latin typeface="Arial"/>
            </a:endParaRPr>
          </a:p>
          <a:p>
            <a:pPr lvl="1" marL="636480" indent="-17100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Inciter à la rénovation énergétique</a:t>
            </a:r>
            <a:endParaRPr b="0" lang="fr-FR" sz="900" spc="-1" strike="noStrike">
              <a:latin typeface="Arial"/>
            </a:endParaRPr>
          </a:p>
          <a:p>
            <a:pPr lvl="2" marL="10890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</a:rPr>
              <a:t>Favoriser l’isolation thermique par l’extérieur, des dispositifs de production d’énergie renouvelable</a:t>
            </a:r>
            <a:endParaRPr b="0" lang="fr-FR" sz="800" spc="-1" strike="noStrike">
              <a:latin typeface="Arial"/>
            </a:endParaRPr>
          </a:p>
          <a:p>
            <a:pPr marL="79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fr-FR" sz="800" spc="-1" strike="noStrike">
              <a:latin typeface="Arial"/>
            </a:endParaRPr>
          </a:p>
          <a:p>
            <a:pPr lvl="1" marL="636480" indent="-17100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Produire localement et développer l’usage des énergies renouvelables</a:t>
            </a:r>
            <a:endParaRPr b="0" lang="fr-FR" sz="900" spc="-1" strike="noStrike">
              <a:latin typeface="Arial"/>
            </a:endParaRPr>
          </a:p>
          <a:p>
            <a:pPr lvl="2" marL="10890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</a:rPr>
              <a:t>Mobiliser les ressources énergétiques locales</a:t>
            </a:r>
            <a:endParaRPr b="0" lang="fr-FR" sz="800" spc="-1" strike="noStrike">
              <a:latin typeface="Arial"/>
            </a:endParaRPr>
          </a:p>
          <a:p>
            <a:pPr lvl="2" marL="1089000" indent="-1663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 3" charset="2"/>
              <a:buChar char=""/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</a:rPr>
              <a:t>Etudier systématiquement pour chaque projet les possibilités de production en EnR (solaire, eaux usées, récupération de chaleur fatale, stockage énergétique, …)</a:t>
            </a:r>
            <a:endParaRPr b="0" lang="fr-FR" sz="800" spc="-1" strike="noStrike">
              <a:latin typeface="Arial"/>
            </a:endParaRPr>
          </a:p>
          <a:p>
            <a:pPr marL="9223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fr-FR" sz="800" spc="-1" strike="noStrike">
              <a:latin typeface="Arial"/>
            </a:endParaRPr>
          </a:p>
          <a:p>
            <a:pPr lvl="1" marL="181080" indent="-1807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Promouvoir l’économie circulaire :</a:t>
            </a:r>
            <a:endParaRPr b="0" lang="fr-FR" sz="1200" spc="-1" strike="noStrike">
              <a:latin typeface="Arial"/>
            </a:endParaRPr>
          </a:p>
          <a:p>
            <a:pPr lvl="2" marL="638280" indent="-1807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Calibri"/>
                <a:ea typeface="Calibri"/>
              </a:rPr>
              <a:t>Améliorer le métabolisme urbain territorial (faciliter l’émergence de filières de matières et matériaux locaux)</a:t>
            </a:r>
            <a:endParaRPr b="0" lang="fr-FR" sz="900" spc="-1" strike="noStrike">
              <a:latin typeface="Arial"/>
            </a:endParaRPr>
          </a:p>
          <a:p>
            <a:pPr lvl="2" marL="638280" indent="-1807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Calibri"/>
                <a:ea typeface="Calibri"/>
              </a:rPr>
              <a:t>Réserver des espaces dédiés au métabolisme urbain (déchets ménagers et déchets de construction en particulier, plateformes logistiques et d’approvisionnement communes</a:t>
            </a:r>
            <a:endParaRPr b="0" lang="fr-FR" sz="900" spc="-1" strike="noStrike">
              <a:latin typeface="Arial"/>
            </a:endParaRPr>
          </a:p>
          <a:p>
            <a:pPr lvl="2" marL="638280" indent="-180720">
              <a:lnSpc>
                <a:spcPct val="100000"/>
              </a:lnSpc>
              <a:spcAft>
                <a:spcPts val="400"/>
              </a:spcAft>
              <a:buClr>
                <a:srgbClr val="4f81bd"/>
              </a:buClr>
              <a:buSzPct val="68000"/>
              <a:buFont typeface="Wingdings" charset="2"/>
              <a:buChar char="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Calibri"/>
                <a:ea typeface="Calibri"/>
              </a:rPr>
              <a:t>Inciter au recours aux matériaux biosourcés et recyclés dans la construction (écomatériaux issus  du réemploi, de la réutilisation ou du recyclage, ou matériaux biosourcés ; développement d’éco-industries locales)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922320"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218520" y="158040"/>
            <a:ext cx="516564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3. OAP thématique Environnement - Santé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106920" y="551160"/>
            <a:ext cx="5800320" cy="38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Des orientations pour tout le territoire, notamment sur :</a:t>
            </a:r>
            <a:endParaRPr b="0" lang="fr-FR" sz="1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L’amélioration du confort thermique des habitants et des usagers </a:t>
            </a:r>
            <a:endParaRPr b="0" lang="fr-FR" sz="1100" spc="-1" strike="noStrike">
              <a:latin typeface="Arial"/>
            </a:endParaRPr>
          </a:p>
          <a:p>
            <a:pPr lvl="1" marL="571680" indent="-171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Privilégier des matériaux poreux et clairs sur les surfaces exposées au soleil : orientations en matière de choix de matériaux fonction de l’exposition ; de perméabilité des sols et de végétalisation </a:t>
            </a:r>
            <a:endParaRPr b="0" lang="fr-FR" sz="900" spc="-1" strike="noStrike">
              <a:latin typeface="Arial"/>
            </a:endParaRPr>
          </a:p>
          <a:p>
            <a:pPr lvl="1" marL="571680" indent="-171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Intégrer le confort d’été et d’hiver à la construction : incitation à appliquer les principes du bioclimatisme (captation de chaleur et de rafraichissement naturels de la construction ; étude d’ensoleillement demandée pour les programmes importants)</a:t>
            </a:r>
            <a:endParaRPr b="0" lang="fr-FR" sz="900" spc="-1" strike="noStrike">
              <a:latin typeface="Arial"/>
            </a:endParaRPr>
          </a:p>
          <a:p>
            <a:pPr lvl="1" marL="571680" indent="-171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Des orientations en fonction des domaines paysagers :</a:t>
            </a:r>
            <a:endParaRPr b="0" lang="fr-FR" sz="900" spc="-1" strike="noStrike">
              <a:latin typeface="Arial"/>
            </a:endParaRPr>
          </a:p>
          <a:p>
            <a:pPr lvl="2" marL="9716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Dans le sud du territoire, demande d’une prise en compte renforcée de l’effet « Ilot de chaleur » ;</a:t>
            </a:r>
            <a:endParaRPr b="0" lang="fr-FR" sz="900" spc="-1" strike="noStrike">
              <a:latin typeface="Arial"/>
            </a:endParaRPr>
          </a:p>
          <a:p>
            <a:pPr lvl="2" marL="97164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A l’ouest : s’appuyer sur la Seine / le canal comme élément de rafraichissement</a:t>
            </a: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L’intégration localement de la gestion de l’eau (résilience du territoire)</a:t>
            </a:r>
            <a:endParaRPr b="0" lang="fr-FR" sz="1100" spc="-1" strike="noStrike">
              <a:latin typeface="Arial"/>
            </a:endParaRPr>
          </a:p>
          <a:p>
            <a:pPr marL="538200" indent="-1821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Privilégier des sols poreux et perméables</a:t>
            </a:r>
            <a:endParaRPr b="0" lang="fr-FR" sz="900" spc="-1" strike="noStrike">
              <a:latin typeface="Arial"/>
            </a:endParaRPr>
          </a:p>
          <a:p>
            <a:pPr lvl="1" marL="938160" indent="-182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Limiter l’artificialisation des sols et favoriser leur désimperméabilisation</a:t>
            </a:r>
            <a:endParaRPr b="0" lang="fr-FR" sz="900" spc="-1" strike="noStrike">
              <a:latin typeface="Arial"/>
            </a:endParaRPr>
          </a:p>
          <a:p>
            <a:pPr lvl="1" marL="938160" indent="-182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En cas d’artificialisation : adaptation stricte du type de revêtement aux usages / critères de porosité et perméabilité</a:t>
            </a:r>
            <a:endParaRPr b="0" lang="fr-FR" sz="900" spc="-1" strike="noStrike">
              <a:latin typeface="Arial"/>
            </a:endParaRPr>
          </a:p>
          <a:p>
            <a:pPr marL="75564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marL="538200" indent="-1821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Gérer l’eau de pluie et à ciel ouvert</a:t>
            </a:r>
            <a:endParaRPr b="0" lang="fr-FR" sz="900" spc="-1" strike="noStrike">
              <a:latin typeface="Arial"/>
            </a:endParaRPr>
          </a:p>
          <a:p>
            <a:pPr lvl="1" marL="938160" indent="-182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Adaptation aux caractéristiques locales (topographie, composition des sols, perméabilité, végétation </a:t>
            </a:r>
            <a:endParaRPr b="0" lang="fr-FR" sz="900" spc="-1" strike="noStrike">
              <a:latin typeface="Arial"/>
            </a:endParaRPr>
          </a:p>
          <a:p>
            <a:pPr lvl="1" marL="938160" indent="-182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3 principes : cheminement des eaux pluviales de surface, apport ponctuel dans des micro-zones d’infiltration (noues, espaces verts en creux, toiture ou parvis végétalisé, ..) et récupération / valorisation des eaux de pluie</a:t>
            </a: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fr-FR" sz="900" spc="-1" strike="noStrike">
              <a:latin typeface="Arial"/>
            </a:endParaRPr>
          </a:p>
          <a:p>
            <a:pPr marL="75564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 lvl="1" marL="538200" indent="-1821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53820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Arial"/>
              </a:rPr>
              <a:t>Limiter les risques liés à la remontée des nappes phréatiques</a:t>
            </a:r>
            <a:endParaRPr b="0" lang="fr-FR" sz="9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endParaRPr b="0" lang="fr-FR" sz="9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2"/>
          <a:stretch/>
        </p:blipFill>
        <p:spPr>
          <a:xfrm>
            <a:off x="7636320" y="1139040"/>
            <a:ext cx="1297440" cy="138564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3" descr=""/>
          <p:cNvPicPr/>
          <p:nvPr/>
        </p:nvPicPr>
        <p:blipFill>
          <a:blip r:embed="rId3"/>
          <a:stretch/>
        </p:blipFill>
        <p:spPr>
          <a:xfrm>
            <a:off x="5788440" y="158040"/>
            <a:ext cx="1521360" cy="139248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4" descr=""/>
          <p:cNvPicPr/>
          <p:nvPr/>
        </p:nvPicPr>
        <p:blipFill>
          <a:blip r:embed="rId4"/>
          <a:stretch/>
        </p:blipFill>
        <p:spPr>
          <a:xfrm>
            <a:off x="5742720" y="1634040"/>
            <a:ext cx="1421280" cy="17816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" descr=""/>
          <p:cNvPicPr/>
          <p:nvPr/>
        </p:nvPicPr>
        <p:blipFill>
          <a:blip r:embed="rId5"/>
          <a:stretch/>
        </p:blipFill>
        <p:spPr>
          <a:xfrm>
            <a:off x="7211880" y="2809440"/>
            <a:ext cx="1788840" cy="212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23840" y="135000"/>
            <a:ext cx="768852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4. Règlement – règles incitant à la transition énergétique du bâti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23840" y="752760"/>
            <a:ext cx="8697600" cy="32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lvl="1" marL="35712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Bioclimatisme et énergies renouvelables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: incitation à concevoir des constructions performantes énergétiquement, visant la réduction des consommations d’énergie </a:t>
            </a:r>
            <a:endParaRPr b="0" lang="fr-FR" sz="1100" spc="-1" strike="noStrike"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fr-FR" sz="1100" spc="-1" strike="noStrike">
              <a:latin typeface="Arial"/>
            </a:endParaRPr>
          </a:p>
          <a:p>
            <a:pPr lvl="5" marL="53820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072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Recherche de formes simples et compactes</a:t>
            </a:r>
            <a:endParaRPr b="0" lang="fr-FR" sz="1000" spc="-1" strike="noStrike">
              <a:latin typeface="Arial"/>
            </a:endParaRPr>
          </a:p>
          <a:p>
            <a:pPr lvl="5" marL="53820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0720"/>
              </a:tabLst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Façades de couleur sombre évitées au sud…</a:t>
            </a:r>
            <a:endParaRPr b="0" lang="fr-FR" sz="1000" spc="-1" strike="noStrike">
              <a:latin typeface="Arial"/>
            </a:endParaRPr>
          </a:p>
          <a:p>
            <a:pPr marL="366840">
              <a:lnSpc>
                <a:spcPct val="100000"/>
              </a:lnSpc>
              <a:tabLst>
                <a:tab algn="l" pos="450720"/>
              </a:tabLst>
            </a:pPr>
            <a:endParaRPr b="0" lang="fr-FR" sz="1000" spc="-1" strike="noStrike">
              <a:latin typeface="Arial"/>
            </a:endParaRPr>
          </a:p>
          <a:p>
            <a:pPr marL="268200">
              <a:lnSpc>
                <a:spcPct val="100000"/>
              </a:lnSpc>
              <a:tabLst>
                <a:tab algn="l" pos="450720"/>
              </a:tabLst>
            </a:pPr>
            <a:endParaRPr b="0" lang="fr-FR" sz="10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45072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Conception devant privilégier le recours à des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dispositifs relevant d’une démarche environnementale et d’éco-conception</a:t>
            </a:r>
            <a:endParaRPr b="0" lang="fr-FR" sz="1100" spc="-1" strike="noStrike">
              <a:latin typeface="Arial"/>
            </a:endParaRPr>
          </a:p>
          <a:p>
            <a:pPr marL="176040">
              <a:lnSpc>
                <a:spcPct val="100000"/>
              </a:lnSpc>
              <a:tabLst>
                <a:tab algn="l" pos="450720"/>
              </a:tabLst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720"/>
              </a:tabLst>
            </a:pPr>
            <a:endParaRPr b="0" lang="fr-FR" sz="11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45072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Incitation à utiliser des matériaux renouvelables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(bois, géothermie)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et de récupération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(incinération de déchets, biogaz) dans les constructions nouvelles  </a:t>
            </a:r>
            <a:endParaRPr b="0" lang="fr-FR" sz="1100" spc="-1" strike="noStrike">
              <a:latin typeface="Arial"/>
            </a:endParaRPr>
          </a:p>
          <a:p>
            <a:pPr marL="176040">
              <a:lnSpc>
                <a:spcPct val="100000"/>
              </a:lnSpc>
              <a:tabLst>
                <a:tab algn="l" pos="450720"/>
              </a:tabLst>
            </a:pPr>
            <a:endParaRPr b="0" lang="fr-FR" sz="110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1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Intégration à la conception générale du projet des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dispositifs de retenue des eaux pluviales, d’économie d’énergie et de production d'EnR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répondant aux besoins de la consommation domestique des occupants </a:t>
            </a:r>
            <a:endParaRPr b="0" lang="fr-FR" sz="1100" spc="-1" strike="noStrike">
              <a:latin typeface="Arial"/>
            </a:endParaRPr>
          </a:p>
          <a:p>
            <a:pPr marL="358920"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fr-FR" sz="110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8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Non prise en compte des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dispositifs de production d'énergie renouvelable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dans le calcul de la hauteur totale des constructions</a:t>
            </a:r>
            <a:endParaRPr b="0" lang="fr-F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196560" y="772560"/>
            <a:ext cx="8697600" cy="389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76040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Instauration d’un bonus environnemental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100" spc="-1" strike="noStrike">
              <a:latin typeface="Arial"/>
            </a:endParaRPr>
          </a:p>
          <a:p>
            <a:pPr lvl="1" marL="539640" indent="-180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Autorisation d’un dépassement des règles de hauteur pour les constructions </a:t>
            </a:r>
            <a:endParaRPr b="0" lang="fr-FR" sz="10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nouvelles faisant preuve d’exemplarité énergétique ou environnementale ou </a:t>
            </a:r>
            <a:endParaRPr b="0" lang="fr-FR" sz="10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qui sont à énergie positive (cf art du CE et du CCH)</a:t>
            </a:r>
            <a:endParaRPr b="0" lang="fr-FR" sz="10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fr-FR" sz="1000" spc="-1" strike="noStrike">
              <a:latin typeface="Arial"/>
            </a:endParaRPr>
          </a:p>
          <a:p>
            <a:pPr lvl="4" marL="71928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Dans la limite d’un niveau supplémentaire</a:t>
            </a:r>
            <a:endParaRPr b="0" lang="fr-FR" sz="1000" spc="-1" strike="noStrike">
              <a:latin typeface="Arial"/>
            </a:endParaRPr>
          </a:p>
          <a:p>
            <a:pPr lvl="4" marL="71928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Avec des conditions concernant ce niveau supplémentaire (pas plus de </a:t>
            </a:r>
            <a:endParaRPr b="0" lang="fr-FR" sz="1000" spc="-1" strike="noStrike">
              <a:latin typeface="Arial"/>
            </a:endParaRPr>
          </a:p>
          <a:p>
            <a:pPr marL="539640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75% de la surface de la toiture de la construction, recul de 3 m par </a:t>
            </a:r>
            <a:endParaRPr b="0" lang="fr-FR" sz="1000" spc="-1" strike="noStrike">
              <a:latin typeface="Arial"/>
            </a:endParaRPr>
          </a:p>
          <a:p>
            <a:pPr marL="539640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rapport à la façade, …)</a:t>
            </a:r>
            <a:endParaRPr b="0" lang="fr-FR" sz="1000" spc="-1" strike="noStrike">
              <a:latin typeface="Arial"/>
            </a:endParaRPr>
          </a:p>
          <a:p>
            <a:pPr marL="539640">
              <a:lnSpc>
                <a:spcPct val="100000"/>
              </a:lnSpc>
            </a:pPr>
            <a:endParaRPr b="0" lang="fr-FR" sz="1000" spc="-1" strike="noStrike">
              <a:latin typeface="Arial"/>
            </a:endParaRPr>
          </a:p>
          <a:p>
            <a:pPr lvl="2" marL="538200" indent="-178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Pas applicable dans toutes les villes du territoire</a:t>
            </a:r>
            <a:endParaRPr b="0" lang="fr-FR" sz="1000" spc="-1" strike="noStrike">
              <a:latin typeface="Arial"/>
            </a:endParaRPr>
          </a:p>
          <a:p>
            <a:pPr lvl="2" marL="538200" indent="-178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Possibilité de refus pour des raisons d’insertion urbaine, architecturale ou de </a:t>
            </a:r>
            <a:endParaRPr b="0" lang="fr-FR" sz="10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préservation de patrimoine bâti ou paysager</a:t>
            </a:r>
            <a:endParaRPr b="0" lang="fr-F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000" spc="-1" strike="noStrike">
              <a:latin typeface="Arial"/>
            </a:endParaRPr>
          </a:p>
          <a:p>
            <a:pPr marL="176040">
              <a:lnSpc>
                <a:spcPct val="100000"/>
              </a:lnSpc>
            </a:pPr>
            <a:endParaRPr b="0" lang="fr-FR" sz="10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Isolation des constructions existantes </a:t>
            </a:r>
            <a:endParaRPr b="0" lang="fr-FR" sz="1100" spc="-1" strike="noStrike">
              <a:latin typeface="Arial"/>
            </a:endParaRPr>
          </a:p>
          <a:p>
            <a:pPr lvl="3" marL="53640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Recours à des matériaux pérennes / incitation à recourir à des matériaux biosourcés d’origine locale</a:t>
            </a:r>
            <a:endParaRPr b="0" lang="fr-FR" sz="1000" spc="-1" strike="noStrike">
              <a:latin typeface="Arial"/>
            </a:endParaRPr>
          </a:p>
          <a:p>
            <a:pPr lvl="3" marL="53640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Arial"/>
              </a:rPr>
              <a:t>Dérogation à la règle d’alignement :  en cas d’isolation par l’extérieur, épaisseur des matériaux isolants pouvant aller jusqu’à   0,20 mètre                              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fr-FR" sz="1100" spc="-1" strike="noStrike">
              <a:latin typeface="Arial"/>
            </a:endParaRPr>
          </a:p>
          <a:p>
            <a:pPr marL="176040">
              <a:lnSpc>
                <a:spcPct val="100000"/>
              </a:lnSpc>
            </a:pPr>
            <a:endParaRPr b="0" lang="fr-FR" sz="110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fr-FR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123840" y="135000"/>
            <a:ext cx="768852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4. Règlement – règles incitant à la transition énergétique du bâti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66" name="Picture 2" descr=""/>
          <p:cNvPicPr/>
          <p:nvPr/>
        </p:nvPicPr>
        <p:blipFill>
          <a:blip r:embed="rId2"/>
          <a:stretch/>
        </p:blipFill>
        <p:spPr>
          <a:xfrm>
            <a:off x="6218640" y="772560"/>
            <a:ext cx="2465280" cy="21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228600" y="744120"/>
            <a:ext cx="8697600" cy="40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76040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Obligation de raccordement aux réseaux de chaleur dans les </a:t>
            </a:r>
            <a:endParaRPr b="0" lang="fr-FR" sz="1100" spc="-1" strike="noStrike">
              <a:latin typeface="Arial"/>
            </a:endParaRPr>
          </a:p>
          <a:p>
            <a:pPr marL="176040">
              <a:lnSpc>
                <a:spcPct val="100000"/>
              </a:lnSpc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secteurs  de raccordement automatique</a:t>
            </a:r>
            <a:endParaRPr b="0" lang="fr-FR" sz="1100" spc="-1" strike="noStrike">
              <a:latin typeface="Arial"/>
            </a:endParaRPr>
          </a:p>
          <a:p>
            <a:pPr marL="176040">
              <a:lnSpc>
                <a:spcPct val="100000"/>
              </a:lnSpc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1100" spc="-1" strike="noStrike">
              <a:latin typeface="Arial"/>
            </a:endParaRPr>
          </a:p>
          <a:p>
            <a:pPr marL="542880" indent="-180720">
              <a:lnSpc>
                <a:spcPct val="100000"/>
              </a:lnSpc>
              <a:tabLst>
                <a:tab algn="l" pos="0"/>
              </a:tabLst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Exception : </a:t>
            </a:r>
            <a:endParaRPr b="0" lang="fr-FR" sz="1050" spc="-1" strike="noStrike">
              <a:latin typeface="Arial"/>
            </a:endParaRPr>
          </a:p>
          <a:p>
            <a:pPr marL="542880" indent="-180720">
              <a:lnSpc>
                <a:spcPct val="100000"/>
              </a:lnSpc>
              <a:tabLst>
                <a:tab algn="l" pos="0"/>
              </a:tabLst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- Impossibilité technique</a:t>
            </a:r>
            <a:endParaRPr b="0" lang="fr-FR" sz="1050" spc="-1" strike="noStrike">
              <a:latin typeface="Arial"/>
            </a:endParaRPr>
          </a:p>
          <a:p>
            <a:pPr marL="542880" indent="-180720">
              <a:lnSpc>
                <a:spcPct val="100000"/>
              </a:lnSpc>
              <a:tabLst>
                <a:tab algn="l" pos="0"/>
              </a:tabLst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- constructions neuves ne comportant qu’un seul logement</a:t>
            </a:r>
            <a:endParaRPr b="0" lang="fr-FR" sz="1050" spc="-1" strike="noStrike">
              <a:latin typeface="Arial"/>
            </a:endParaRPr>
          </a:p>
          <a:p>
            <a:pPr marL="542880" indent="-180720">
              <a:lnSpc>
                <a:spcPct val="100000"/>
              </a:lnSpc>
              <a:tabLst>
                <a:tab algn="l" pos="0"/>
              </a:tabLst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marL="357120" indent="-180720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 lvl="1" marL="357120" indent="-180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Obligation d’une étude de raccordement aux réseaux dans les </a:t>
            </a:r>
            <a:endParaRPr b="0" lang="fr-FR" sz="1100" spc="-1" strike="noStrike">
              <a:latin typeface="Arial"/>
            </a:endParaRPr>
          </a:p>
          <a:p>
            <a:pPr marL="176040">
              <a:lnSpc>
                <a:spcPct val="100000"/>
              </a:lnSpc>
              <a:tabLst>
                <a:tab algn="l" pos="0"/>
              </a:tabLst>
            </a:pP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secteurs identifiés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1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23840" y="135000"/>
            <a:ext cx="768852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4. Règlement – règles incitant à la transition énergétique du bâti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2"/>
          <a:stretch/>
        </p:blipFill>
        <p:spPr>
          <a:xfrm>
            <a:off x="5691960" y="647640"/>
            <a:ext cx="3035160" cy="212976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3"/>
          <a:stretch/>
        </p:blipFill>
        <p:spPr>
          <a:xfrm>
            <a:off x="5782680" y="2873880"/>
            <a:ext cx="2944440" cy="22694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4" descr=""/>
          <p:cNvPicPr/>
          <p:nvPr/>
        </p:nvPicPr>
        <p:blipFill>
          <a:blip r:embed="rId4"/>
          <a:stretch/>
        </p:blipFill>
        <p:spPr>
          <a:xfrm>
            <a:off x="843120" y="2320560"/>
            <a:ext cx="1242720" cy="13107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5" descr=""/>
          <p:cNvPicPr/>
          <p:nvPr/>
        </p:nvPicPr>
        <p:blipFill>
          <a:blip r:embed="rId5"/>
          <a:stretch/>
        </p:blipFill>
        <p:spPr>
          <a:xfrm>
            <a:off x="2532960" y="2351520"/>
            <a:ext cx="1434960" cy="126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"/>
          <p:cNvPicPr/>
          <p:nvPr/>
        </p:nvPicPr>
        <p:blipFill>
          <a:blip r:embed="rId1"/>
          <a:stretch/>
        </p:blipFill>
        <p:spPr>
          <a:xfrm>
            <a:off x="8130240" y="103680"/>
            <a:ext cx="914400" cy="44712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71800" y="212400"/>
            <a:ext cx="516564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5. Vers un PLUi plus exigeant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02960" y="676080"/>
            <a:ext cx="8941680" cy="40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00"/>
                </a:solidFill>
                <a:latin typeface="Arial"/>
                <a:ea typeface="Arial"/>
              </a:rPr>
              <a:t>Une volonté politique forte : déclaration d’urgence climatique à Plaine Commune (délibération du 9/09/2020)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Wingdings"/>
                <a:ea typeface="Arial"/>
              </a:rPr>
              <a:t>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Modification n°1 du PLUi en date du 29/03/2022</a:t>
            </a:r>
            <a:endParaRPr b="0" lang="fr-FR" sz="1200" spc="-1" strike="noStrike">
              <a:latin typeface="Arial"/>
            </a:endParaRPr>
          </a:p>
          <a:p>
            <a:pPr marL="17784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35892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Obligation de raccordement au réseau de chaleur dans les secteurs desservis et en développement</a:t>
            </a:r>
            <a:endParaRPr b="0" lang="fr-FR" sz="1200" spc="-1" strike="noStrike">
              <a:latin typeface="Arial"/>
            </a:endParaRPr>
          </a:p>
          <a:p>
            <a:pPr marL="18720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35892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Augmentation des normes de stationnement pour les vélos</a:t>
            </a:r>
            <a:endParaRPr b="0" lang="fr-FR" sz="1200" spc="-1" strike="noStrike">
              <a:latin typeface="Arial"/>
            </a:endParaRPr>
          </a:p>
          <a:p>
            <a:pPr marL="177840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marL="181080" indent="-16308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tabLst>
                <a:tab algn="l" pos="0"/>
              </a:tabLst>
            </a:pPr>
            <a:r>
              <a:rPr b="1" lang="fr-FR" sz="1200" spc="-1" strike="noStrike">
                <a:solidFill>
                  <a:srgbClr val="000000"/>
                </a:solidFill>
                <a:latin typeface="Wingdings"/>
                <a:ea typeface="Arial"/>
              </a:rPr>
              <a:t>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Des études  / évolutions de documents cadres stratégiques qui vont permettre d’enrichir le PLUi et / ou les référentiels  </a:t>
            </a: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Etude expérimentale sur la pollution de l’air dans deux secteurs stratégiques </a:t>
            </a:r>
            <a:endParaRPr b="0" lang="fr-FR" sz="1200" spc="-1" strike="noStrike">
              <a:latin typeface="Arial"/>
            </a:endParaRPr>
          </a:p>
          <a:p>
            <a:pPr marL="182520">
              <a:lnSpc>
                <a:spcPct val="100000"/>
              </a:lnSpc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Elaboration du PLM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Elaboration d’un Plan Canopée et d’un plan de végétalisation et de rafraîchissement du territoire</a:t>
            </a:r>
            <a:endParaRPr b="0" lang="fr-FR" sz="1200" spc="-1" strike="noStrike">
              <a:latin typeface="Arial"/>
            </a:endParaRPr>
          </a:p>
          <a:p>
            <a:pPr marL="182520">
              <a:lnSpc>
                <a:spcPct val="100000"/>
              </a:lnSpc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Etude logistique (AMI de l’ADEME) et étude économie circulaire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Exigences liées au label CAP Cit’ergie de l’ADEME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Actualisation des référentiels et chartes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  <a:p>
            <a:pPr lvl="1" marL="35388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Evaluation du PCAET à mi-parcours</a:t>
            </a:r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LibreOffice/7.0.7.0.M2$Windows_X86_64 LibreOffice_project/7b72e897d1b24fbb19cbc70ecb1fe9a870f38612</Application>
  <AppVersion>15.0000</AppVersion>
  <Words>946</Words>
  <Paragraphs>164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2022-11-17T11:17:58Z</dcterms:created>
  <dc:creator/>
  <dc:description/>
  <dc:language>fr-FR</dc:language>
  <cp:lastModifiedBy/>
  <cp:revision>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8</vt:i4>
  </property>
</Properties>
</file>