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jpeg" ContentType="image/jpeg"/>
  <Override PartName="/ppt/media/image1.png" ContentType="image/png"/>
  <Override PartName="/ppt/media/image56.jpeg" ContentType="image/jpeg"/>
  <Override PartName="/ppt/media/image2.png" ContentType="image/png"/>
  <Override PartName="/ppt/media/image4.jpeg" ContentType="image/jpeg"/>
  <Override PartName="/ppt/media/image51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46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35.jpeg" ContentType="image/jpeg"/>
  <Override PartName="/ppt/media/image15.png" ContentType="image/png"/>
  <Override PartName="/ppt/media/image16.jpeg" ContentType="image/jpeg"/>
  <Override PartName="/ppt/media/image18.jpeg" ContentType="image/jpeg"/>
  <Override PartName="/ppt/media/image19.png" ContentType="image/png"/>
  <Override PartName="/ppt/media/image20.jpeg" ContentType="image/jpeg"/>
  <Override PartName="/ppt/media/image54.png" ContentType="image/png"/>
  <Override PartName="/ppt/media/image21.jpeg" ContentType="image/jpeg"/>
  <Override PartName="/ppt/media/image22.jpeg" ContentType="image/jpeg"/>
  <Override PartName="/ppt/media/image24.jpeg" ContentType="image/jpe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30.png" ContentType="image/png"/>
  <Override PartName="/ppt/media/image31.jpeg" ContentType="image/jpeg"/>
  <Override PartName="/ppt/media/image52.png" ContentType="image/png"/>
  <Override PartName="/ppt/media/image32.jpeg" ContentType="image/jpeg"/>
  <Override PartName="/ppt/media/image48.jpeg" ContentType="image/jpeg"/>
  <Override PartName="/ppt/media/image33.png" ContentType="image/png"/>
  <Override PartName="/ppt/media/image34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2.jpeg" ContentType="image/jpeg"/>
  <Override PartName="/ppt/media/image40.png" ContentType="image/png"/>
  <Override PartName="/ppt/media/image41.png" ContentType="image/png"/>
  <Override PartName="/ppt/media/image50.png" ContentType="image/png"/>
  <Override PartName="/ppt/media/image43.jpeg" ContentType="image/jpeg"/>
  <Override PartName="/ppt/media/image44.jpeg" ContentType="image/jpeg"/>
  <Override PartName="/ppt/media/image45.png" ContentType="image/png"/>
  <Override PartName="/ppt/media/image47.png" ContentType="image/png"/>
  <Override PartName="/ppt/media/image49.jpeg" ContentType="image/jpeg"/>
  <Override PartName="/ppt/media/image53.jpeg" ContentType="image/jpeg"/>
  <Override PartName="/ppt/media/image55.jpeg" ContentType="image/jpeg"/>
  <Override PartName="/ppt/media/image57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00320" y="37699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568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2128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4224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0032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2128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4224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666160" y="228600"/>
            <a:ext cx="3811320" cy="132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568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00320" y="37699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568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2128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4224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0032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2128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4224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2666160" y="228600"/>
            <a:ext cx="3811320" cy="132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568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00320" y="37699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568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2128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42240" y="15415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0032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2128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42240" y="3769920"/>
            <a:ext cx="268632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666160" y="228600"/>
            <a:ext cx="3811320" cy="132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4266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5680" y="37699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0032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5680" y="1541520"/>
            <a:ext cx="407124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00320" y="3769920"/>
            <a:ext cx="8343000" cy="203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86480" y="1249200"/>
            <a:ext cx="3163680" cy="84632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3998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rIns="0" tIns="0" bIns="0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53D32289-FAAE-4941-8517-D3CA927EB0C4}" type="datetime">
              <a:rPr b="0" lang="fr-FR" sz="1800" spc="-1" strike="noStrike">
                <a:solidFill>
                  <a:srgbClr val="b2b2b2"/>
                </a:solidFill>
                <a:latin typeface="Calibri"/>
              </a:rPr>
              <a:t>11/07/2019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D85EDB0F-13FA-49A6-A26A-33E886C3DD1F}" type="slidenum">
              <a:rPr b="0" lang="fr-FR" sz="1800" spc="-1" strike="noStrike">
                <a:solidFill>
                  <a:srgbClr val="b2b2b2"/>
                </a:solidFill>
                <a:latin typeface="Calibri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rIns="0" tIns="0" bIns="0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B8153904-12E9-4019-A121-BEE5668E5EAE}" type="datetime">
              <a:rPr b="0" lang="fr-FR" sz="1800" spc="-1" strike="noStrike">
                <a:solidFill>
                  <a:srgbClr val="b2b2b2"/>
                </a:solidFill>
                <a:latin typeface="Calibri"/>
              </a:rPr>
              <a:t>11/07/2019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31F6809C-3A5D-40AC-8B72-A1C85A264885}" type="slidenum">
              <a:rPr b="0" lang="fr-FR" sz="1800" spc="-1" strike="noStrike">
                <a:solidFill>
                  <a:srgbClr val="b2b2b2"/>
                </a:solidFill>
                <a:latin typeface="Calibri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2666160" y="228600"/>
            <a:ext cx="3811320" cy="28476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00320" y="1541520"/>
            <a:ext cx="8343000" cy="4266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</p:spPr>
        <p:txBody>
          <a:bodyPr lIns="0" rIns="0" tIns="0" bIns="0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dt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C8D89628-D4FB-4E48-88B2-AFD8A020C6F5}" type="datetime">
              <a:rPr b="0" lang="fr-FR" sz="1800" spc="-1" strike="noStrike">
                <a:solidFill>
                  <a:srgbClr val="b2b2b2"/>
                </a:solidFill>
                <a:latin typeface="Calibri"/>
              </a:rPr>
              <a:t>11/07/2019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ABB79EAB-E45B-4B8E-AD05-CEC920C3A7EB}" type="slidenum">
              <a:rPr b="0" lang="fr-FR" sz="1800" spc="-1" strike="noStrike">
                <a:solidFill>
                  <a:srgbClr val="b2b2b2"/>
                </a:solidFill>
                <a:latin typeface="Calibri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jpe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8000" y="146880"/>
            <a:ext cx="871020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 algn="ctr">
              <a:lnSpc>
                <a:spcPct val="100000"/>
              </a:lnSpc>
            </a:pPr>
            <a:r>
              <a:rPr b="1" lang="fr-FR" sz="2400" spc="-4" strike="noStrike">
                <a:solidFill>
                  <a:srgbClr val="000000"/>
                </a:solidFill>
                <a:latin typeface="Arial"/>
              </a:rPr>
              <a:t>Aide à la lecture du dossier de projet PLUi de l’exCdC LHDP</a:t>
            </a:r>
            <a:br/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86480" y="1093680"/>
            <a:ext cx="1776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 règlement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écrit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08000" y="1053000"/>
            <a:ext cx="3383640" cy="2868480"/>
          </a:xfrm>
          <a:custGeom>
            <a:avLst/>
            <a:gdLst/>
            <a:ahLst/>
            <a:rect l="l" t="t" r="r" b="b"/>
            <a:pathLst>
              <a:path w="3383915" h="2868929">
                <a:moveTo>
                  <a:pt x="0" y="2868930"/>
                </a:moveTo>
                <a:lnTo>
                  <a:pt x="3383915" y="2868930"/>
                </a:lnTo>
                <a:lnTo>
                  <a:pt x="3383915" y="0"/>
                </a:lnTo>
                <a:lnTo>
                  <a:pt x="0" y="0"/>
                </a:lnTo>
                <a:lnTo>
                  <a:pt x="0" y="286893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5004000" y="1433880"/>
            <a:ext cx="3813840" cy="2210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"/>
          <p:cNvSpPr/>
          <p:nvPr/>
        </p:nvSpPr>
        <p:spPr>
          <a:xfrm>
            <a:off x="142200" y="1545480"/>
            <a:ext cx="3277440" cy="23209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6"/>
          <p:cNvSpPr/>
          <p:nvPr/>
        </p:nvSpPr>
        <p:spPr>
          <a:xfrm>
            <a:off x="203760" y="4406760"/>
            <a:ext cx="325908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 Orientations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d’Aménagement 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et de Programmation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(OAP)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3" name="CustomShape 7"/>
          <p:cNvSpPr/>
          <p:nvPr/>
        </p:nvSpPr>
        <p:spPr>
          <a:xfrm>
            <a:off x="179640" y="5085360"/>
            <a:ext cx="3150360" cy="5277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0680" bIns="0"/>
          <a:p>
            <a:pPr marL="24120">
              <a:lnSpc>
                <a:spcPct val="100000"/>
              </a:lnSpc>
              <a:spcBef>
                <a:spcPts val="320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Thématiques : applicables</a:t>
            </a:r>
            <a:r>
              <a:rPr b="1" lang="fr-FR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sur</a:t>
            </a:r>
            <a:endParaRPr b="0" lang="fr-FR" sz="1600" spc="-1" strike="noStrike">
              <a:latin typeface="Arial"/>
            </a:endParaRPr>
          </a:p>
          <a:p>
            <a:pPr marL="2412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l’ensemble du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territoire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4" name="CustomShape 8"/>
          <p:cNvSpPr/>
          <p:nvPr/>
        </p:nvSpPr>
        <p:spPr>
          <a:xfrm>
            <a:off x="179640" y="5851080"/>
            <a:ext cx="3150360" cy="49356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480" bIns="0"/>
          <a:p>
            <a:pPr marL="24120">
              <a:lnSpc>
                <a:spcPct val="100000"/>
              </a:lnSpc>
              <a:spcBef>
                <a:spcPts val="5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Spatialisées : applicables sur  certains</a:t>
            </a:r>
            <a:r>
              <a:rPr b="1" lang="fr-FR" sz="16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5" name="CustomShape 9"/>
          <p:cNvSpPr/>
          <p:nvPr/>
        </p:nvSpPr>
        <p:spPr>
          <a:xfrm>
            <a:off x="124920" y="4350960"/>
            <a:ext cx="3383640" cy="2174400"/>
          </a:xfrm>
          <a:custGeom>
            <a:avLst/>
            <a:gdLst/>
            <a:ahLst/>
            <a:rect l="l" t="t" r="r" b="b"/>
            <a:pathLst>
              <a:path w="3383915" h="2174875">
                <a:moveTo>
                  <a:pt x="0" y="2174367"/>
                </a:moveTo>
                <a:lnTo>
                  <a:pt x="3383915" y="2174367"/>
                </a:lnTo>
                <a:lnTo>
                  <a:pt x="3383915" y="0"/>
                </a:lnTo>
                <a:lnTo>
                  <a:pt x="0" y="0"/>
                </a:lnTo>
                <a:lnTo>
                  <a:pt x="0" y="2174367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0"/>
          <p:cNvSpPr/>
          <p:nvPr/>
        </p:nvSpPr>
        <p:spPr>
          <a:xfrm>
            <a:off x="3491640" y="2454120"/>
            <a:ext cx="1512360" cy="171000"/>
          </a:xfrm>
          <a:custGeom>
            <a:avLst/>
            <a:gdLst/>
            <a:ahLst/>
            <a:rect l="l" t="t" r="r" b="b"/>
            <a:pathLst>
              <a:path w="1512570" h="171450">
                <a:moveTo>
                  <a:pt x="149742" y="0"/>
                </a:moveTo>
                <a:lnTo>
                  <a:pt x="142621" y="2464"/>
                </a:lnTo>
                <a:lnTo>
                  <a:pt x="0" y="85522"/>
                </a:lnTo>
                <a:lnTo>
                  <a:pt x="142621" y="168707"/>
                </a:lnTo>
                <a:lnTo>
                  <a:pt x="149742" y="171154"/>
                </a:lnTo>
                <a:lnTo>
                  <a:pt x="157019" y="170660"/>
                </a:lnTo>
                <a:lnTo>
                  <a:pt x="163605" y="167475"/>
                </a:lnTo>
                <a:lnTo>
                  <a:pt x="168656" y="161849"/>
                </a:lnTo>
                <a:lnTo>
                  <a:pt x="171049" y="154656"/>
                </a:lnTo>
                <a:lnTo>
                  <a:pt x="170561" y="147355"/>
                </a:lnTo>
                <a:lnTo>
                  <a:pt x="167405" y="140793"/>
                </a:lnTo>
                <a:lnTo>
                  <a:pt x="161798" y="135814"/>
                </a:lnTo>
                <a:lnTo>
                  <a:pt x="108240" y="104572"/>
                </a:lnTo>
                <a:lnTo>
                  <a:pt x="37846" y="104572"/>
                </a:lnTo>
                <a:lnTo>
                  <a:pt x="37846" y="66472"/>
                </a:lnTo>
                <a:lnTo>
                  <a:pt x="108458" y="66472"/>
                </a:lnTo>
                <a:lnTo>
                  <a:pt x="161798" y="35357"/>
                </a:lnTo>
                <a:lnTo>
                  <a:pt x="167405" y="30307"/>
                </a:lnTo>
                <a:lnTo>
                  <a:pt x="170561" y="23721"/>
                </a:lnTo>
                <a:lnTo>
                  <a:pt x="171049" y="16444"/>
                </a:lnTo>
                <a:lnTo>
                  <a:pt x="168656" y="9322"/>
                </a:lnTo>
                <a:lnTo>
                  <a:pt x="163605" y="3643"/>
                </a:lnTo>
                <a:lnTo>
                  <a:pt x="157019" y="464"/>
                </a:lnTo>
                <a:lnTo>
                  <a:pt x="149742" y="0"/>
                </a:lnTo>
                <a:close/>
                <a:moveTo>
                  <a:pt x="108458" y="66472"/>
                </a:moveTo>
                <a:lnTo>
                  <a:pt x="37846" y="66472"/>
                </a:lnTo>
                <a:lnTo>
                  <a:pt x="37846" y="104572"/>
                </a:lnTo>
                <a:lnTo>
                  <a:pt x="108240" y="104572"/>
                </a:lnTo>
                <a:lnTo>
                  <a:pt x="103885" y="102032"/>
                </a:lnTo>
                <a:lnTo>
                  <a:pt x="47498" y="102032"/>
                </a:lnTo>
                <a:lnTo>
                  <a:pt x="47498" y="69139"/>
                </a:lnTo>
                <a:lnTo>
                  <a:pt x="103885" y="69139"/>
                </a:lnTo>
                <a:lnTo>
                  <a:pt x="108458" y="66472"/>
                </a:lnTo>
                <a:close/>
                <a:moveTo>
                  <a:pt x="1512315" y="66472"/>
                </a:moveTo>
                <a:lnTo>
                  <a:pt x="108458" y="66472"/>
                </a:lnTo>
                <a:lnTo>
                  <a:pt x="75691" y="85586"/>
                </a:lnTo>
                <a:lnTo>
                  <a:pt x="108240" y="104572"/>
                </a:lnTo>
                <a:lnTo>
                  <a:pt x="1512315" y="104572"/>
                </a:lnTo>
                <a:lnTo>
                  <a:pt x="1512315" y="66472"/>
                </a:lnTo>
                <a:close/>
                <a:moveTo>
                  <a:pt x="47498" y="69139"/>
                </a:moveTo>
                <a:lnTo>
                  <a:pt x="47498" y="102032"/>
                </a:lnTo>
                <a:lnTo>
                  <a:pt x="75691" y="85586"/>
                </a:lnTo>
                <a:lnTo>
                  <a:pt x="47498" y="69139"/>
                </a:lnTo>
                <a:close/>
                <a:moveTo>
                  <a:pt x="75691" y="85586"/>
                </a:moveTo>
                <a:lnTo>
                  <a:pt x="47498" y="102032"/>
                </a:lnTo>
                <a:lnTo>
                  <a:pt x="103885" y="102032"/>
                </a:lnTo>
                <a:lnTo>
                  <a:pt x="75691" y="85586"/>
                </a:lnTo>
                <a:close/>
                <a:moveTo>
                  <a:pt x="103885" y="69139"/>
                </a:moveTo>
                <a:lnTo>
                  <a:pt x="47498" y="69139"/>
                </a:lnTo>
                <a:lnTo>
                  <a:pt x="75691" y="85586"/>
                </a:lnTo>
                <a:lnTo>
                  <a:pt x="103885" y="69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1"/>
          <p:cNvSpPr/>
          <p:nvPr/>
        </p:nvSpPr>
        <p:spPr>
          <a:xfrm>
            <a:off x="3330360" y="3625920"/>
            <a:ext cx="5294160" cy="2598840"/>
          </a:xfrm>
          <a:custGeom>
            <a:avLst/>
            <a:gdLst/>
            <a:ahLst/>
            <a:rect l="l" t="t" r="r" b="b"/>
            <a:pathLst>
              <a:path w="5294630" h="2599054">
                <a:moveTo>
                  <a:pt x="149615" y="2427622"/>
                </a:moveTo>
                <a:lnTo>
                  <a:pt x="142493" y="2430068"/>
                </a:lnTo>
                <a:lnTo>
                  <a:pt x="0" y="2513203"/>
                </a:lnTo>
                <a:lnTo>
                  <a:pt x="142493" y="2596324"/>
                </a:lnTo>
                <a:lnTo>
                  <a:pt x="149615" y="2598771"/>
                </a:lnTo>
                <a:lnTo>
                  <a:pt x="156892" y="2598296"/>
                </a:lnTo>
                <a:lnTo>
                  <a:pt x="163478" y="2595120"/>
                </a:lnTo>
                <a:lnTo>
                  <a:pt x="168528" y="2589466"/>
                </a:lnTo>
                <a:lnTo>
                  <a:pt x="170993" y="2582310"/>
                </a:lnTo>
                <a:lnTo>
                  <a:pt x="170529" y="2575023"/>
                </a:lnTo>
                <a:lnTo>
                  <a:pt x="167350" y="2568446"/>
                </a:lnTo>
                <a:lnTo>
                  <a:pt x="161670" y="2563418"/>
                </a:lnTo>
                <a:lnTo>
                  <a:pt x="108243" y="2532253"/>
                </a:lnTo>
                <a:lnTo>
                  <a:pt x="37718" y="2532253"/>
                </a:lnTo>
                <a:lnTo>
                  <a:pt x="37718" y="2494153"/>
                </a:lnTo>
                <a:lnTo>
                  <a:pt x="108222" y="2494153"/>
                </a:lnTo>
                <a:lnTo>
                  <a:pt x="161670" y="2462974"/>
                </a:lnTo>
                <a:lnTo>
                  <a:pt x="167350" y="2457947"/>
                </a:lnTo>
                <a:lnTo>
                  <a:pt x="170529" y="2451369"/>
                </a:lnTo>
                <a:lnTo>
                  <a:pt x="170993" y="2444082"/>
                </a:lnTo>
                <a:lnTo>
                  <a:pt x="168528" y="2436926"/>
                </a:lnTo>
                <a:lnTo>
                  <a:pt x="163478" y="2431272"/>
                </a:lnTo>
                <a:lnTo>
                  <a:pt x="156892" y="2428097"/>
                </a:lnTo>
                <a:lnTo>
                  <a:pt x="149615" y="2427622"/>
                </a:lnTo>
                <a:close/>
                <a:moveTo>
                  <a:pt x="108222" y="2494153"/>
                </a:moveTo>
                <a:lnTo>
                  <a:pt x="37718" y="2494153"/>
                </a:lnTo>
                <a:lnTo>
                  <a:pt x="37718" y="2532253"/>
                </a:lnTo>
                <a:lnTo>
                  <a:pt x="108243" y="2532253"/>
                </a:lnTo>
                <a:lnTo>
                  <a:pt x="103780" y="2529649"/>
                </a:lnTo>
                <a:lnTo>
                  <a:pt x="47370" y="2529649"/>
                </a:lnTo>
                <a:lnTo>
                  <a:pt x="47370" y="2496743"/>
                </a:lnTo>
                <a:lnTo>
                  <a:pt x="103780" y="2496743"/>
                </a:lnTo>
                <a:lnTo>
                  <a:pt x="108222" y="2494153"/>
                </a:lnTo>
                <a:close/>
                <a:moveTo>
                  <a:pt x="5256403" y="2494153"/>
                </a:moveTo>
                <a:lnTo>
                  <a:pt x="108222" y="2494153"/>
                </a:lnTo>
                <a:lnTo>
                  <a:pt x="75575" y="2513196"/>
                </a:lnTo>
                <a:lnTo>
                  <a:pt x="108243" y="2532253"/>
                </a:lnTo>
                <a:lnTo>
                  <a:pt x="5275453" y="2532253"/>
                </a:lnTo>
                <a:lnTo>
                  <a:pt x="5282876" y="2530755"/>
                </a:lnTo>
                <a:lnTo>
                  <a:pt x="5288930" y="2526671"/>
                </a:lnTo>
                <a:lnTo>
                  <a:pt x="5293008" y="2520615"/>
                </a:lnTo>
                <a:lnTo>
                  <a:pt x="5294503" y="2513203"/>
                </a:lnTo>
                <a:lnTo>
                  <a:pt x="5256403" y="2513203"/>
                </a:lnTo>
                <a:lnTo>
                  <a:pt x="5256403" y="2494153"/>
                </a:lnTo>
                <a:close/>
                <a:moveTo>
                  <a:pt x="47370" y="2496743"/>
                </a:moveTo>
                <a:lnTo>
                  <a:pt x="47370" y="2529649"/>
                </a:lnTo>
                <a:lnTo>
                  <a:pt x="75575" y="2513196"/>
                </a:lnTo>
                <a:lnTo>
                  <a:pt x="47370" y="2496743"/>
                </a:lnTo>
                <a:close/>
                <a:moveTo>
                  <a:pt x="75575" y="2513196"/>
                </a:moveTo>
                <a:lnTo>
                  <a:pt x="47370" y="2529649"/>
                </a:lnTo>
                <a:lnTo>
                  <a:pt x="103780" y="2529649"/>
                </a:lnTo>
                <a:lnTo>
                  <a:pt x="75575" y="2513196"/>
                </a:lnTo>
                <a:close/>
                <a:moveTo>
                  <a:pt x="5256403" y="19050"/>
                </a:moveTo>
                <a:lnTo>
                  <a:pt x="5256403" y="2513203"/>
                </a:lnTo>
                <a:lnTo>
                  <a:pt x="5275453" y="2494153"/>
                </a:lnTo>
                <a:lnTo>
                  <a:pt x="5294503" y="2494153"/>
                </a:lnTo>
                <a:lnTo>
                  <a:pt x="5294503" y="38099"/>
                </a:lnTo>
                <a:lnTo>
                  <a:pt x="5274183" y="38100"/>
                </a:lnTo>
                <a:lnTo>
                  <a:pt x="5274183" y="36829"/>
                </a:lnTo>
                <a:lnTo>
                  <a:pt x="5256403" y="19050"/>
                </a:lnTo>
                <a:close/>
                <a:moveTo>
                  <a:pt x="5294503" y="2494153"/>
                </a:moveTo>
                <a:lnTo>
                  <a:pt x="5275453" y="2494153"/>
                </a:lnTo>
                <a:lnTo>
                  <a:pt x="5256403" y="2513203"/>
                </a:lnTo>
                <a:lnTo>
                  <a:pt x="5294503" y="2513203"/>
                </a:lnTo>
                <a:lnTo>
                  <a:pt x="5294503" y="2494153"/>
                </a:lnTo>
                <a:close/>
                <a:moveTo>
                  <a:pt x="103780" y="2496743"/>
                </a:moveTo>
                <a:lnTo>
                  <a:pt x="47370" y="2496743"/>
                </a:lnTo>
                <a:lnTo>
                  <a:pt x="75575" y="2513196"/>
                </a:lnTo>
                <a:lnTo>
                  <a:pt x="103780" y="2496743"/>
                </a:lnTo>
                <a:close/>
                <a:moveTo>
                  <a:pt x="5274183" y="36829"/>
                </a:moveTo>
                <a:lnTo>
                  <a:pt x="5274183" y="38100"/>
                </a:lnTo>
                <a:lnTo>
                  <a:pt x="5275453" y="38100"/>
                </a:lnTo>
                <a:lnTo>
                  <a:pt x="5274183" y="36829"/>
                </a:lnTo>
                <a:close/>
                <a:moveTo>
                  <a:pt x="5275453" y="0"/>
                </a:moveTo>
                <a:lnTo>
                  <a:pt x="5274183" y="0"/>
                </a:lnTo>
                <a:lnTo>
                  <a:pt x="5274183" y="36829"/>
                </a:lnTo>
                <a:lnTo>
                  <a:pt x="5275453" y="38100"/>
                </a:lnTo>
                <a:lnTo>
                  <a:pt x="5294503" y="38099"/>
                </a:lnTo>
                <a:lnTo>
                  <a:pt x="5294503" y="19050"/>
                </a:lnTo>
                <a:lnTo>
                  <a:pt x="5293008" y="11626"/>
                </a:lnTo>
                <a:lnTo>
                  <a:pt x="5288930" y="5572"/>
                </a:lnTo>
                <a:lnTo>
                  <a:pt x="5282876" y="1494"/>
                </a:lnTo>
                <a:lnTo>
                  <a:pt x="5275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2"/>
          <p:cNvSpPr/>
          <p:nvPr/>
        </p:nvSpPr>
        <p:spPr>
          <a:xfrm>
            <a:off x="1714320" y="3935880"/>
            <a:ext cx="171000" cy="429480"/>
          </a:xfrm>
          <a:custGeom>
            <a:avLst/>
            <a:gdLst/>
            <a:ahLst/>
            <a:rect l="l" t="t" r="r" b="b"/>
            <a:pathLst>
              <a:path w="171450" h="429895">
                <a:moveTo>
                  <a:pt x="85586" y="75565"/>
                </a:moveTo>
                <a:lnTo>
                  <a:pt x="66599" y="108113"/>
                </a:lnTo>
                <a:lnTo>
                  <a:pt x="66599" y="429387"/>
                </a:lnTo>
                <a:lnTo>
                  <a:pt x="104699" y="429387"/>
                </a:lnTo>
                <a:lnTo>
                  <a:pt x="104572" y="108113"/>
                </a:lnTo>
                <a:lnTo>
                  <a:pt x="85586" y="75565"/>
                </a:lnTo>
                <a:close/>
                <a:moveTo>
                  <a:pt x="85649" y="0"/>
                </a:moveTo>
                <a:lnTo>
                  <a:pt x="2464" y="142494"/>
                </a:lnTo>
                <a:lnTo>
                  <a:pt x="0" y="149615"/>
                </a:lnTo>
                <a:lnTo>
                  <a:pt x="464" y="156892"/>
                </a:lnTo>
                <a:lnTo>
                  <a:pt x="3643" y="163478"/>
                </a:lnTo>
                <a:lnTo>
                  <a:pt x="9322" y="168529"/>
                </a:lnTo>
                <a:lnTo>
                  <a:pt x="16498" y="170993"/>
                </a:lnTo>
                <a:lnTo>
                  <a:pt x="23768" y="170529"/>
                </a:lnTo>
                <a:lnTo>
                  <a:pt x="30325" y="167350"/>
                </a:lnTo>
                <a:lnTo>
                  <a:pt x="35357" y="161671"/>
                </a:lnTo>
                <a:lnTo>
                  <a:pt x="66472" y="108331"/>
                </a:lnTo>
                <a:lnTo>
                  <a:pt x="66599" y="37719"/>
                </a:lnTo>
                <a:lnTo>
                  <a:pt x="107635" y="37719"/>
                </a:lnTo>
                <a:lnTo>
                  <a:pt x="85649" y="0"/>
                </a:lnTo>
                <a:close/>
                <a:moveTo>
                  <a:pt x="107635" y="37719"/>
                </a:moveTo>
                <a:lnTo>
                  <a:pt x="104699" y="37719"/>
                </a:lnTo>
                <a:lnTo>
                  <a:pt x="104699" y="108331"/>
                </a:lnTo>
                <a:lnTo>
                  <a:pt x="135814" y="161671"/>
                </a:lnTo>
                <a:lnTo>
                  <a:pt x="140864" y="167350"/>
                </a:lnTo>
                <a:lnTo>
                  <a:pt x="147450" y="170529"/>
                </a:lnTo>
                <a:lnTo>
                  <a:pt x="154727" y="170993"/>
                </a:lnTo>
                <a:lnTo>
                  <a:pt x="161849" y="168529"/>
                </a:lnTo>
                <a:lnTo>
                  <a:pt x="167528" y="163478"/>
                </a:lnTo>
                <a:lnTo>
                  <a:pt x="170707" y="156892"/>
                </a:lnTo>
                <a:lnTo>
                  <a:pt x="171172" y="149615"/>
                </a:lnTo>
                <a:lnTo>
                  <a:pt x="168707" y="142494"/>
                </a:lnTo>
                <a:lnTo>
                  <a:pt x="107635" y="37719"/>
                </a:lnTo>
                <a:close/>
                <a:moveTo>
                  <a:pt x="104699" y="47371"/>
                </a:moveTo>
                <a:lnTo>
                  <a:pt x="102032" y="47371"/>
                </a:lnTo>
                <a:lnTo>
                  <a:pt x="85586" y="75565"/>
                </a:lnTo>
                <a:lnTo>
                  <a:pt x="104699" y="108331"/>
                </a:lnTo>
                <a:lnTo>
                  <a:pt x="104699" y="47371"/>
                </a:lnTo>
                <a:close/>
                <a:moveTo>
                  <a:pt x="104699" y="37719"/>
                </a:moveTo>
                <a:lnTo>
                  <a:pt x="66599" y="37719"/>
                </a:lnTo>
                <a:lnTo>
                  <a:pt x="66599" y="108113"/>
                </a:lnTo>
                <a:lnTo>
                  <a:pt x="85586" y="75565"/>
                </a:lnTo>
                <a:lnTo>
                  <a:pt x="69139" y="47371"/>
                </a:lnTo>
                <a:lnTo>
                  <a:pt x="104699" y="47371"/>
                </a:lnTo>
                <a:lnTo>
                  <a:pt x="104699" y="37719"/>
                </a:lnTo>
                <a:close/>
                <a:moveTo>
                  <a:pt x="102032" y="47371"/>
                </a:moveTo>
                <a:lnTo>
                  <a:pt x="69139" y="47371"/>
                </a:lnTo>
                <a:lnTo>
                  <a:pt x="85586" y="75565"/>
                </a:lnTo>
                <a:lnTo>
                  <a:pt x="102032" y="473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3"/>
          <p:cNvSpPr/>
          <p:nvPr/>
        </p:nvSpPr>
        <p:spPr>
          <a:xfrm>
            <a:off x="5102640" y="1093680"/>
            <a:ext cx="23270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 règlement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graphique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40" name="CustomShape 14"/>
          <p:cNvSpPr/>
          <p:nvPr/>
        </p:nvSpPr>
        <p:spPr>
          <a:xfrm>
            <a:off x="4716000" y="3876120"/>
            <a:ext cx="3383640" cy="804600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74160" bIns="0"/>
          <a:p>
            <a:pPr marL="79200">
              <a:lnSpc>
                <a:spcPct val="100000"/>
              </a:lnSpc>
              <a:spcBef>
                <a:spcPts val="584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 Cahier de recommandations  architecturales,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paysagères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et  environnementales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41" name="CustomShape 15"/>
          <p:cNvSpPr/>
          <p:nvPr/>
        </p:nvSpPr>
        <p:spPr>
          <a:xfrm>
            <a:off x="3352320" y="4350960"/>
            <a:ext cx="1363680" cy="1037160"/>
          </a:xfrm>
          <a:custGeom>
            <a:avLst/>
            <a:gdLst/>
            <a:ahLst/>
            <a:rect l="l" t="t" r="r" b="b"/>
            <a:pathLst>
              <a:path w="1363979" h="1037589">
                <a:moveTo>
                  <a:pt x="1303492" y="45540"/>
                </a:moveTo>
                <a:lnTo>
                  <a:pt x="1266100" y="50020"/>
                </a:lnTo>
                <a:lnTo>
                  <a:pt x="0" y="1006982"/>
                </a:lnTo>
                <a:lnTo>
                  <a:pt x="22987" y="1037335"/>
                </a:lnTo>
                <a:lnTo>
                  <a:pt x="1288866" y="80539"/>
                </a:lnTo>
                <a:lnTo>
                  <a:pt x="1303492" y="45540"/>
                </a:lnTo>
                <a:close/>
                <a:moveTo>
                  <a:pt x="1360668" y="7619"/>
                </a:moveTo>
                <a:lnTo>
                  <a:pt x="1322197" y="7619"/>
                </a:lnTo>
                <a:lnTo>
                  <a:pt x="1345184" y="37972"/>
                </a:lnTo>
                <a:lnTo>
                  <a:pt x="1288866" y="80539"/>
                </a:lnTo>
                <a:lnTo>
                  <a:pt x="1265047" y="137540"/>
                </a:lnTo>
                <a:lnTo>
                  <a:pt x="1263564" y="144930"/>
                </a:lnTo>
                <a:lnTo>
                  <a:pt x="1264999" y="152082"/>
                </a:lnTo>
                <a:lnTo>
                  <a:pt x="1269029" y="158186"/>
                </a:lnTo>
                <a:lnTo>
                  <a:pt x="1275334" y="162432"/>
                </a:lnTo>
                <a:lnTo>
                  <a:pt x="1282723" y="163917"/>
                </a:lnTo>
                <a:lnTo>
                  <a:pt x="1289875" y="162496"/>
                </a:lnTo>
                <a:lnTo>
                  <a:pt x="1295979" y="158503"/>
                </a:lnTo>
                <a:lnTo>
                  <a:pt x="1300226" y="152272"/>
                </a:lnTo>
                <a:lnTo>
                  <a:pt x="1360668" y="7619"/>
                </a:lnTo>
                <a:close/>
                <a:moveTo>
                  <a:pt x="1328063" y="15366"/>
                </a:moveTo>
                <a:lnTo>
                  <a:pt x="1316101" y="15366"/>
                </a:lnTo>
                <a:lnTo>
                  <a:pt x="1335913" y="41655"/>
                </a:lnTo>
                <a:lnTo>
                  <a:pt x="1303492" y="45540"/>
                </a:lnTo>
                <a:lnTo>
                  <a:pt x="1288866" y="80539"/>
                </a:lnTo>
                <a:lnTo>
                  <a:pt x="1345184" y="37972"/>
                </a:lnTo>
                <a:lnTo>
                  <a:pt x="1328063" y="15366"/>
                </a:lnTo>
                <a:close/>
                <a:moveTo>
                  <a:pt x="1363853" y="0"/>
                </a:moveTo>
                <a:lnTo>
                  <a:pt x="1200023" y="19557"/>
                </a:lnTo>
                <a:lnTo>
                  <a:pt x="1183386" y="40766"/>
                </a:lnTo>
                <a:lnTo>
                  <a:pt x="1185697" y="47938"/>
                </a:lnTo>
                <a:lnTo>
                  <a:pt x="1190450" y="53466"/>
                </a:lnTo>
                <a:lnTo>
                  <a:pt x="1196941" y="56804"/>
                </a:lnTo>
                <a:lnTo>
                  <a:pt x="1204468" y="57403"/>
                </a:lnTo>
                <a:lnTo>
                  <a:pt x="1266100" y="50020"/>
                </a:lnTo>
                <a:lnTo>
                  <a:pt x="1322197" y="7619"/>
                </a:lnTo>
                <a:lnTo>
                  <a:pt x="1360668" y="7619"/>
                </a:lnTo>
                <a:lnTo>
                  <a:pt x="1363853" y="0"/>
                </a:lnTo>
                <a:close/>
                <a:moveTo>
                  <a:pt x="1322197" y="7619"/>
                </a:moveTo>
                <a:lnTo>
                  <a:pt x="1266100" y="50020"/>
                </a:lnTo>
                <a:lnTo>
                  <a:pt x="1303492" y="45540"/>
                </a:lnTo>
                <a:lnTo>
                  <a:pt x="1316101" y="15366"/>
                </a:lnTo>
                <a:lnTo>
                  <a:pt x="1328063" y="15366"/>
                </a:lnTo>
                <a:lnTo>
                  <a:pt x="1322197" y="7619"/>
                </a:lnTo>
                <a:close/>
                <a:moveTo>
                  <a:pt x="1316101" y="15366"/>
                </a:moveTo>
                <a:lnTo>
                  <a:pt x="1303492" y="45540"/>
                </a:lnTo>
                <a:lnTo>
                  <a:pt x="1335913" y="41655"/>
                </a:lnTo>
                <a:lnTo>
                  <a:pt x="1316101" y="15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07640" y="908640"/>
            <a:ext cx="8352720" cy="5845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3"/>
          <p:cNvSpPr/>
          <p:nvPr/>
        </p:nvSpPr>
        <p:spPr>
          <a:xfrm>
            <a:off x="140400" y="912960"/>
            <a:ext cx="759240" cy="215640"/>
          </a:xfrm>
          <a:custGeom>
            <a:avLst/>
            <a:gdLst/>
            <a:ahLst/>
            <a:rect l="l" t="t" r="r" b="b"/>
            <a:pathLst>
              <a:path w="759460" h="215900">
                <a:moveTo>
                  <a:pt x="0" y="215900"/>
                </a:moveTo>
                <a:lnTo>
                  <a:pt x="759320" y="215900"/>
                </a:lnTo>
                <a:lnTo>
                  <a:pt x="75932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2584800" y="912960"/>
            <a:ext cx="1987200" cy="1077120"/>
          </a:xfrm>
          <a:custGeom>
            <a:avLst/>
            <a:gdLst/>
            <a:ahLst/>
            <a:rect l="l" t="t" r="r" b="b"/>
            <a:pathLst>
              <a:path w="1987550" h="1077595">
                <a:moveTo>
                  <a:pt x="0" y="1077214"/>
                </a:moveTo>
                <a:lnTo>
                  <a:pt x="1987042" y="1077214"/>
                </a:lnTo>
                <a:lnTo>
                  <a:pt x="1987042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5"/>
          <p:cNvSpPr/>
          <p:nvPr/>
        </p:nvSpPr>
        <p:spPr>
          <a:xfrm>
            <a:off x="2584800" y="912960"/>
            <a:ext cx="1987200" cy="7639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236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Numéro de 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l’OAP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/ 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renvoi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au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tableau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899640" y="975240"/>
            <a:ext cx="1689840" cy="495000"/>
          </a:xfrm>
          <a:custGeom>
            <a:avLst/>
            <a:gdLst/>
            <a:ahLst/>
            <a:rect l="l" t="t" r="r" b="b"/>
            <a:pathLst>
              <a:path w="1690370" h="495300">
                <a:moveTo>
                  <a:pt x="109703" y="54259"/>
                </a:moveTo>
                <a:lnTo>
                  <a:pt x="73344" y="64637"/>
                </a:lnTo>
                <a:lnTo>
                  <a:pt x="100290" y="91220"/>
                </a:lnTo>
                <a:lnTo>
                  <a:pt x="1680756" y="495010"/>
                </a:lnTo>
                <a:lnTo>
                  <a:pt x="1690281" y="458053"/>
                </a:lnTo>
                <a:lnTo>
                  <a:pt x="109703" y="54259"/>
                </a:lnTo>
                <a:close/>
                <a:moveTo>
                  <a:pt x="166197" y="0"/>
                </a:moveTo>
                <a:lnTo>
                  <a:pt x="158661" y="599"/>
                </a:lnTo>
                <a:lnTo>
                  <a:pt x="0" y="45938"/>
                </a:lnTo>
                <a:lnTo>
                  <a:pt x="117500" y="161762"/>
                </a:lnTo>
                <a:lnTo>
                  <a:pt x="123830" y="165883"/>
                </a:lnTo>
                <a:lnTo>
                  <a:pt x="131006" y="167207"/>
                </a:lnTo>
                <a:lnTo>
                  <a:pt x="138163" y="165744"/>
                </a:lnTo>
                <a:lnTo>
                  <a:pt x="100290" y="91220"/>
                </a:lnTo>
                <a:lnTo>
                  <a:pt x="31915" y="73751"/>
                </a:lnTo>
                <a:lnTo>
                  <a:pt x="41338" y="36794"/>
                </a:lnTo>
                <a:lnTo>
                  <a:pt x="170089" y="36794"/>
                </a:lnTo>
                <a:lnTo>
                  <a:pt x="175829" y="33807"/>
                </a:lnTo>
                <a:lnTo>
                  <a:pt x="180532" y="28205"/>
                </a:lnTo>
                <a:lnTo>
                  <a:pt x="182798" y="21246"/>
                </a:lnTo>
                <a:lnTo>
                  <a:pt x="182206" y="13680"/>
                </a:lnTo>
                <a:lnTo>
                  <a:pt x="178727" y="6992"/>
                </a:lnTo>
                <a:lnTo>
                  <a:pt x="173139" y="2282"/>
                </a:lnTo>
                <a:lnTo>
                  <a:pt x="166197" y="0"/>
                </a:lnTo>
                <a:close/>
                <a:moveTo>
                  <a:pt x="41338" y="36794"/>
                </a:moveTo>
                <a:lnTo>
                  <a:pt x="31915" y="73751"/>
                </a:lnTo>
                <a:lnTo>
                  <a:pt x="100290" y="91220"/>
                </a:lnTo>
                <a:lnTo>
                  <a:pt x="82453" y="73624"/>
                </a:lnTo>
                <a:lnTo>
                  <a:pt x="41859" y="73624"/>
                </a:lnTo>
                <a:lnTo>
                  <a:pt x="50012" y="41620"/>
                </a:lnTo>
                <a:lnTo>
                  <a:pt x="60229" y="41620"/>
                </a:lnTo>
                <a:lnTo>
                  <a:pt x="41338" y="36794"/>
                </a:lnTo>
                <a:close/>
                <a:moveTo>
                  <a:pt x="50012" y="41620"/>
                </a:moveTo>
                <a:lnTo>
                  <a:pt x="41859" y="73624"/>
                </a:lnTo>
                <a:lnTo>
                  <a:pt x="73344" y="64637"/>
                </a:lnTo>
                <a:lnTo>
                  <a:pt x="50012" y="41620"/>
                </a:lnTo>
                <a:close/>
                <a:moveTo>
                  <a:pt x="73344" y="64637"/>
                </a:moveTo>
                <a:lnTo>
                  <a:pt x="41859" y="73624"/>
                </a:lnTo>
                <a:lnTo>
                  <a:pt x="82453" y="73624"/>
                </a:lnTo>
                <a:lnTo>
                  <a:pt x="73344" y="64637"/>
                </a:lnTo>
                <a:close/>
                <a:moveTo>
                  <a:pt x="60229" y="41620"/>
                </a:moveTo>
                <a:lnTo>
                  <a:pt x="50012" y="41620"/>
                </a:lnTo>
                <a:lnTo>
                  <a:pt x="73344" y="64637"/>
                </a:lnTo>
                <a:lnTo>
                  <a:pt x="109703" y="54259"/>
                </a:lnTo>
                <a:lnTo>
                  <a:pt x="60229" y="41620"/>
                </a:lnTo>
                <a:close/>
                <a:moveTo>
                  <a:pt x="170089" y="36794"/>
                </a:moveTo>
                <a:lnTo>
                  <a:pt x="41338" y="36794"/>
                </a:lnTo>
                <a:lnTo>
                  <a:pt x="109703" y="54259"/>
                </a:lnTo>
                <a:lnTo>
                  <a:pt x="169113" y="37302"/>
                </a:lnTo>
                <a:lnTo>
                  <a:pt x="170089" y="367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7"/>
          <p:cNvSpPr/>
          <p:nvPr/>
        </p:nvSpPr>
        <p:spPr>
          <a:xfrm>
            <a:off x="3065760" y="2489040"/>
            <a:ext cx="4896000" cy="6228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8"/>
          <p:cNvSpPr/>
          <p:nvPr/>
        </p:nvSpPr>
        <p:spPr>
          <a:xfrm>
            <a:off x="3059640" y="2107440"/>
            <a:ext cx="4896000" cy="2703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9"/>
          <p:cNvSpPr/>
          <p:nvPr/>
        </p:nvSpPr>
        <p:spPr>
          <a:xfrm>
            <a:off x="3132000" y="3933000"/>
            <a:ext cx="1987200" cy="1569240"/>
          </a:xfrm>
          <a:custGeom>
            <a:avLst/>
            <a:gdLst/>
            <a:ahLst/>
            <a:rect l="l" t="t" r="r" b="b"/>
            <a:pathLst>
              <a:path w="1987550" h="1569720">
                <a:moveTo>
                  <a:pt x="0" y="1569720"/>
                </a:moveTo>
                <a:lnTo>
                  <a:pt x="1987042" y="1569720"/>
                </a:lnTo>
                <a:lnTo>
                  <a:pt x="1987042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0"/>
          <p:cNvSpPr/>
          <p:nvPr/>
        </p:nvSpPr>
        <p:spPr>
          <a:xfrm>
            <a:off x="3132000" y="3933000"/>
            <a:ext cx="1987200" cy="12520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240" bIns="0"/>
          <a:p>
            <a:pPr>
              <a:lnSpc>
                <a:spcPct val="100000"/>
              </a:lnSpc>
              <a:spcBef>
                <a:spcPts val="26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24" strike="noStrike">
                <a:solidFill>
                  <a:srgbClr val="000000"/>
                </a:solidFill>
                <a:latin typeface="Arial"/>
              </a:rPr>
              <a:t>OAP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en orange =  enjeux</a:t>
            </a:r>
            <a:r>
              <a:rPr b="1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particuliers</a:t>
            </a: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-&gt; schéma  d’aménagement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18" name="CustomShape 11"/>
          <p:cNvSpPr/>
          <p:nvPr/>
        </p:nvSpPr>
        <p:spPr>
          <a:xfrm>
            <a:off x="3059640" y="2800800"/>
            <a:ext cx="4901760" cy="215640"/>
          </a:xfrm>
          <a:custGeom>
            <a:avLst/>
            <a:gdLst/>
            <a:ahLst/>
            <a:rect l="l" t="t" r="r" b="b"/>
            <a:pathLst>
              <a:path w="4902200" h="215900">
                <a:moveTo>
                  <a:pt x="0" y="215900"/>
                </a:moveTo>
                <a:lnTo>
                  <a:pt x="4902073" y="215900"/>
                </a:lnTo>
                <a:lnTo>
                  <a:pt x="4902073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2"/>
          <p:cNvSpPr/>
          <p:nvPr/>
        </p:nvSpPr>
        <p:spPr>
          <a:xfrm>
            <a:off x="3348000" y="3016800"/>
            <a:ext cx="792000" cy="928800"/>
          </a:xfrm>
          <a:custGeom>
            <a:avLst/>
            <a:gdLst/>
            <a:ahLst/>
            <a:rect l="l" t="t" r="r" b="b"/>
            <a:pathLst>
              <a:path w="792479" h="929004">
                <a:moveTo>
                  <a:pt x="48897" y="57630"/>
                </a:moveTo>
                <a:lnTo>
                  <a:pt x="55507" y="94892"/>
                </a:lnTo>
                <a:lnTo>
                  <a:pt x="763015" y="928751"/>
                </a:lnTo>
                <a:lnTo>
                  <a:pt x="791972" y="904113"/>
                </a:lnTo>
                <a:lnTo>
                  <a:pt x="84549" y="70216"/>
                </a:lnTo>
                <a:lnTo>
                  <a:pt x="48897" y="57630"/>
                </a:lnTo>
                <a:close/>
                <a:moveTo>
                  <a:pt x="0" y="0"/>
                </a:moveTo>
                <a:lnTo>
                  <a:pt x="28701" y="162433"/>
                </a:lnTo>
                <a:lnTo>
                  <a:pt x="50800" y="177800"/>
                </a:lnTo>
                <a:lnTo>
                  <a:pt x="57864" y="175061"/>
                </a:lnTo>
                <a:lnTo>
                  <a:pt x="63119" y="169989"/>
                </a:lnTo>
                <a:lnTo>
                  <a:pt x="66087" y="163298"/>
                </a:lnTo>
                <a:lnTo>
                  <a:pt x="66293" y="155702"/>
                </a:lnTo>
                <a:lnTo>
                  <a:pt x="55507" y="94892"/>
                </a:lnTo>
                <a:lnTo>
                  <a:pt x="9905" y="41148"/>
                </a:lnTo>
                <a:lnTo>
                  <a:pt x="38988" y="16510"/>
                </a:lnTo>
                <a:lnTo>
                  <a:pt x="46816" y="16510"/>
                </a:lnTo>
                <a:lnTo>
                  <a:pt x="0" y="0"/>
                </a:lnTo>
                <a:close/>
                <a:moveTo>
                  <a:pt x="38988" y="16510"/>
                </a:moveTo>
                <a:lnTo>
                  <a:pt x="9905" y="41148"/>
                </a:lnTo>
                <a:lnTo>
                  <a:pt x="55507" y="94892"/>
                </a:lnTo>
                <a:lnTo>
                  <a:pt x="48897" y="57630"/>
                </a:lnTo>
                <a:lnTo>
                  <a:pt x="18033" y="46736"/>
                </a:lnTo>
                <a:lnTo>
                  <a:pt x="43179" y="25400"/>
                </a:lnTo>
                <a:lnTo>
                  <a:pt x="46530" y="25400"/>
                </a:lnTo>
                <a:lnTo>
                  <a:pt x="38988" y="16510"/>
                </a:lnTo>
                <a:close/>
                <a:moveTo>
                  <a:pt x="46816" y="16510"/>
                </a:moveTo>
                <a:lnTo>
                  <a:pt x="38988" y="16510"/>
                </a:lnTo>
                <a:lnTo>
                  <a:pt x="84549" y="70216"/>
                </a:lnTo>
                <a:lnTo>
                  <a:pt x="142875" y="90805"/>
                </a:lnTo>
                <a:lnTo>
                  <a:pt x="150362" y="91819"/>
                </a:lnTo>
                <a:lnTo>
                  <a:pt x="157432" y="89963"/>
                </a:lnTo>
                <a:lnTo>
                  <a:pt x="163288" y="85607"/>
                </a:lnTo>
                <a:lnTo>
                  <a:pt x="167131" y="79121"/>
                </a:lnTo>
                <a:lnTo>
                  <a:pt x="168219" y="71633"/>
                </a:lnTo>
                <a:lnTo>
                  <a:pt x="166401" y="64563"/>
                </a:lnTo>
                <a:lnTo>
                  <a:pt x="162059" y="58707"/>
                </a:lnTo>
                <a:lnTo>
                  <a:pt x="155575" y="54864"/>
                </a:lnTo>
                <a:lnTo>
                  <a:pt x="46816" y="16510"/>
                </a:lnTo>
                <a:close/>
                <a:moveTo>
                  <a:pt x="46530" y="25400"/>
                </a:moveTo>
                <a:lnTo>
                  <a:pt x="43179" y="25400"/>
                </a:lnTo>
                <a:lnTo>
                  <a:pt x="48897" y="57630"/>
                </a:lnTo>
                <a:lnTo>
                  <a:pt x="84549" y="70216"/>
                </a:lnTo>
                <a:lnTo>
                  <a:pt x="46530" y="25400"/>
                </a:lnTo>
                <a:close/>
                <a:moveTo>
                  <a:pt x="43179" y="25400"/>
                </a:moveTo>
                <a:lnTo>
                  <a:pt x="18033" y="46736"/>
                </a:lnTo>
                <a:lnTo>
                  <a:pt x="48897" y="57630"/>
                </a:lnTo>
                <a:lnTo>
                  <a:pt x="43179" y="2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07640" y="908640"/>
            <a:ext cx="8352720" cy="5845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3"/>
          <p:cNvSpPr/>
          <p:nvPr/>
        </p:nvSpPr>
        <p:spPr>
          <a:xfrm>
            <a:off x="251640" y="2800800"/>
            <a:ext cx="2880000" cy="1132560"/>
          </a:xfrm>
          <a:custGeom>
            <a:avLst/>
            <a:gdLst/>
            <a:ahLst/>
            <a:rect l="l" t="t" r="r" b="b"/>
            <a:pathLst>
              <a:path w="2880360" h="1132839">
                <a:moveTo>
                  <a:pt x="0" y="1132319"/>
                </a:moveTo>
                <a:lnTo>
                  <a:pt x="2880360" y="1132319"/>
                </a:lnTo>
                <a:lnTo>
                  <a:pt x="2880360" y="0"/>
                </a:lnTo>
                <a:lnTo>
                  <a:pt x="0" y="0"/>
                </a:lnTo>
                <a:lnTo>
                  <a:pt x="0" y="1132319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4428000" y="1458000"/>
            <a:ext cx="1987200" cy="1569240"/>
          </a:xfrm>
          <a:custGeom>
            <a:avLst/>
            <a:gdLst/>
            <a:ahLst/>
            <a:rect l="l" t="t" r="r" b="b"/>
            <a:pathLst>
              <a:path w="1987550" h="1569720">
                <a:moveTo>
                  <a:pt x="0" y="1569720"/>
                </a:moveTo>
                <a:lnTo>
                  <a:pt x="1987041" y="1569720"/>
                </a:lnTo>
                <a:lnTo>
                  <a:pt x="1987041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"/>
          <p:cNvSpPr/>
          <p:nvPr/>
        </p:nvSpPr>
        <p:spPr>
          <a:xfrm>
            <a:off x="4428000" y="1458000"/>
            <a:ext cx="1987200" cy="1494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Enjeux et objectifs  sur le</a:t>
            </a:r>
            <a:r>
              <a:rPr b="1" lang="fr-FR" sz="1600" spc="-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</a:t>
            </a: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+</a:t>
            </a:r>
            <a:r>
              <a:rPr b="1" lang="fr-FR" sz="16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24" strike="noStrike">
                <a:solidFill>
                  <a:srgbClr val="000000"/>
                </a:solidFill>
                <a:latin typeface="Arial"/>
              </a:rPr>
              <a:t>OAP</a:t>
            </a: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thématiques</a:t>
            </a:r>
            <a:r>
              <a:rPr b="1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à</a:t>
            </a: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prioriser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132000" y="2117160"/>
            <a:ext cx="1307160" cy="899280"/>
          </a:xfrm>
          <a:custGeom>
            <a:avLst/>
            <a:gdLst/>
            <a:ahLst/>
            <a:rect l="l" t="t" r="r" b="b"/>
            <a:pathLst>
              <a:path w="1307464" h="899794">
                <a:moveTo>
                  <a:pt x="88921" y="739820"/>
                </a:moveTo>
                <a:lnTo>
                  <a:pt x="81708" y="740902"/>
                </a:lnTo>
                <a:lnTo>
                  <a:pt x="75424" y="744626"/>
                </a:lnTo>
                <a:lnTo>
                  <a:pt x="70866" y="750697"/>
                </a:lnTo>
                <a:lnTo>
                  <a:pt x="0" y="899540"/>
                </a:lnTo>
                <a:lnTo>
                  <a:pt x="77714" y="894080"/>
                </a:lnTo>
                <a:lnTo>
                  <a:pt x="41910" y="894080"/>
                </a:lnTo>
                <a:lnTo>
                  <a:pt x="20447" y="862584"/>
                </a:lnTo>
                <a:lnTo>
                  <a:pt x="78647" y="822899"/>
                </a:lnTo>
                <a:lnTo>
                  <a:pt x="105282" y="766952"/>
                </a:lnTo>
                <a:lnTo>
                  <a:pt x="107088" y="759664"/>
                </a:lnTo>
                <a:lnTo>
                  <a:pt x="106013" y="752459"/>
                </a:lnTo>
                <a:lnTo>
                  <a:pt x="102318" y="746182"/>
                </a:lnTo>
                <a:lnTo>
                  <a:pt x="96266" y="741680"/>
                </a:lnTo>
                <a:lnTo>
                  <a:pt x="88921" y="739820"/>
                </a:lnTo>
                <a:close/>
                <a:moveTo>
                  <a:pt x="78647" y="822899"/>
                </a:moveTo>
                <a:lnTo>
                  <a:pt x="20447" y="862584"/>
                </a:lnTo>
                <a:lnTo>
                  <a:pt x="41910" y="894080"/>
                </a:lnTo>
                <a:lnTo>
                  <a:pt x="53085" y="886460"/>
                </a:lnTo>
                <a:lnTo>
                  <a:pt x="48387" y="886460"/>
                </a:lnTo>
                <a:lnTo>
                  <a:pt x="29844" y="859282"/>
                </a:lnTo>
                <a:lnTo>
                  <a:pt x="62415" y="856993"/>
                </a:lnTo>
                <a:lnTo>
                  <a:pt x="78647" y="822899"/>
                </a:lnTo>
                <a:close/>
                <a:moveTo>
                  <a:pt x="161797" y="850011"/>
                </a:moveTo>
                <a:lnTo>
                  <a:pt x="100192" y="854339"/>
                </a:lnTo>
                <a:lnTo>
                  <a:pt x="41910" y="894080"/>
                </a:lnTo>
                <a:lnTo>
                  <a:pt x="77714" y="894080"/>
                </a:lnTo>
                <a:lnTo>
                  <a:pt x="164465" y="887984"/>
                </a:lnTo>
                <a:lnTo>
                  <a:pt x="182244" y="867663"/>
                </a:lnTo>
                <a:lnTo>
                  <a:pt x="180211" y="860351"/>
                </a:lnTo>
                <a:lnTo>
                  <a:pt x="175688" y="854598"/>
                </a:lnTo>
                <a:lnTo>
                  <a:pt x="169332" y="850965"/>
                </a:lnTo>
                <a:lnTo>
                  <a:pt x="161797" y="850011"/>
                </a:lnTo>
                <a:close/>
                <a:moveTo>
                  <a:pt x="62415" y="856993"/>
                </a:moveTo>
                <a:lnTo>
                  <a:pt x="29844" y="859282"/>
                </a:lnTo>
                <a:lnTo>
                  <a:pt x="48387" y="886460"/>
                </a:lnTo>
                <a:lnTo>
                  <a:pt x="62415" y="856993"/>
                </a:lnTo>
                <a:close/>
                <a:moveTo>
                  <a:pt x="100192" y="854339"/>
                </a:moveTo>
                <a:lnTo>
                  <a:pt x="62415" y="856993"/>
                </a:lnTo>
                <a:lnTo>
                  <a:pt x="48387" y="886460"/>
                </a:lnTo>
                <a:lnTo>
                  <a:pt x="53085" y="886460"/>
                </a:lnTo>
                <a:lnTo>
                  <a:pt x="100192" y="854339"/>
                </a:lnTo>
                <a:close/>
                <a:moveTo>
                  <a:pt x="1285494" y="0"/>
                </a:moveTo>
                <a:lnTo>
                  <a:pt x="78647" y="822899"/>
                </a:lnTo>
                <a:lnTo>
                  <a:pt x="62415" y="856993"/>
                </a:lnTo>
                <a:lnTo>
                  <a:pt x="100192" y="854339"/>
                </a:lnTo>
                <a:lnTo>
                  <a:pt x="1306957" y="31496"/>
                </a:lnTo>
                <a:lnTo>
                  <a:pt x="12854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07640" y="908640"/>
            <a:ext cx="8352720" cy="5845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251640" y="3933000"/>
            <a:ext cx="2880000" cy="359640"/>
          </a:xfrm>
          <a:custGeom>
            <a:avLst/>
            <a:gdLst/>
            <a:ahLst/>
            <a:rect l="l" t="t" r="r" b="b"/>
            <a:pathLst>
              <a:path w="2880360" h="360045">
                <a:moveTo>
                  <a:pt x="0" y="360044"/>
                </a:moveTo>
                <a:lnTo>
                  <a:pt x="2880360" y="360044"/>
                </a:lnTo>
                <a:lnTo>
                  <a:pt x="2880360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>
            <a:off x="4417560" y="1446840"/>
            <a:ext cx="1987200" cy="1323720"/>
          </a:xfrm>
          <a:custGeom>
            <a:avLst/>
            <a:gdLst/>
            <a:ahLst/>
            <a:rect l="l" t="t" r="r" b="b"/>
            <a:pathLst>
              <a:path w="1987550" h="1323975">
                <a:moveTo>
                  <a:pt x="0" y="1323466"/>
                </a:moveTo>
                <a:lnTo>
                  <a:pt x="1987042" y="1323466"/>
                </a:lnTo>
                <a:lnTo>
                  <a:pt x="1987042" y="0"/>
                </a:lnTo>
                <a:lnTo>
                  <a:pt x="0" y="0"/>
                </a:lnTo>
                <a:lnTo>
                  <a:pt x="0" y="13234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5"/>
          <p:cNvSpPr/>
          <p:nvPr/>
        </p:nvSpPr>
        <p:spPr>
          <a:xfrm>
            <a:off x="4417560" y="1446840"/>
            <a:ext cx="1987200" cy="1008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240" bIns="0"/>
          <a:p>
            <a:pPr>
              <a:lnSpc>
                <a:spcPct val="100000"/>
              </a:lnSpc>
              <a:spcBef>
                <a:spcPts val="26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Nombre de  logements à  proposer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2987640" y="2120760"/>
            <a:ext cx="1455120" cy="1811880"/>
          </a:xfrm>
          <a:custGeom>
            <a:avLst/>
            <a:gdLst/>
            <a:ahLst/>
            <a:rect l="l" t="t" r="r" b="b"/>
            <a:pathLst>
              <a:path w="1455420" h="1812289">
                <a:moveTo>
                  <a:pt x="45720" y="1632966"/>
                </a:moveTo>
                <a:lnTo>
                  <a:pt x="0" y="1812163"/>
                </a:lnTo>
                <a:lnTo>
                  <a:pt x="45485" y="1794637"/>
                </a:lnTo>
                <a:lnTo>
                  <a:pt x="38481" y="1794637"/>
                </a:lnTo>
                <a:lnTo>
                  <a:pt x="8762" y="1770761"/>
                </a:lnTo>
                <a:lnTo>
                  <a:pt x="52684" y="1715857"/>
                </a:lnTo>
                <a:lnTo>
                  <a:pt x="61722" y="1654556"/>
                </a:lnTo>
                <a:lnTo>
                  <a:pt x="61329" y="1647003"/>
                </a:lnTo>
                <a:lnTo>
                  <a:pt x="58197" y="1640427"/>
                </a:lnTo>
                <a:lnTo>
                  <a:pt x="52828" y="1635517"/>
                </a:lnTo>
                <a:lnTo>
                  <a:pt x="45720" y="1632966"/>
                </a:lnTo>
                <a:close/>
                <a:moveTo>
                  <a:pt x="52684" y="1715857"/>
                </a:moveTo>
                <a:lnTo>
                  <a:pt x="8762" y="1770761"/>
                </a:lnTo>
                <a:lnTo>
                  <a:pt x="38481" y="1794637"/>
                </a:lnTo>
                <a:lnTo>
                  <a:pt x="45795" y="1785493"/>
                </a:lnTo>
                <a:lnTo>
                  <a:pt x="42418" y="1785493"/>
                </a:lnTo>
                <a:lnTo>
                  <a:pt x="16764" y="1764919"/>
                </a:lnTo>
                <a:lnTo>
                  <a:pt x="47181" y="1753183"/>
                </a:lnTo>
                <a:lnTo>
                  <a:pt x="52684" y="1715857"/>
                </a:lnTo>
                <a:close/>
                <a:moveTo>
                  <a:pt x="147647" y="1716018"/>
                </a:moveTo>
                <a:lnTo>
                  <a:pt x="140208" y="1717294"/>
                </a:lnTo>
                <a:lnTo>
                  <a:pt x="82561" y="1739534"/>
                </a:lnTo>
                <a:lnTo>
                  <a:pt x="38481" y="1794637"/>
                </a:lnTo>
                <a:lnTo>
                  <a:pt x="45485" y="1794637"/>
                </a:lnTo>
                <a:lnTo>
                  <a:pt x="153924" y="1752854"/>
                </a:lnTo>
                <a:lnTo>
                  <a:pt x="160291" y="1748790"/>
                </a:lnTo>
                <a:lnTo>
                  <a:pt x="164480" y="1742821"/>
                </a:lnTo>
                <a:lnTo>
                  <a:pt x="166121" y="1735709"/>
                </a:lnTo>
                <a:lnTo>
                  <a:pt x="164846" y="1728216"/>
                </a:lnTo>
                <a:lnTo>
                  <a:pt x="160764" y="1721848"/>
                </a:lnTo>
                <a:lnTo>
                  <a:pt x="154765" y="1717659"/>
                </a:lnTo>
                <a:lnTo>
                  <a:pt x="147647" y="1716018"/>
                </a:lnTo>
                <a:close/>
                <a:moveTo>
                  <a:pt x="47181" y="1753183"/>
                </a:moveTo>
                <a:lnTo>
                  <a:pt x="16764" y="1764919"/>
                </a:lnTo>
                <a:lnTo>
                  <a:pt x="42418" y="1785493"/>
                </a:lnTo>
                <a:lnTo>
                  <a:pt x="47181" y="1753183"/>
                </a:lnTo>
                <a:close/>
                <a:moveTo>
                  <a:pt x="82561" y="1739534"/>
                </a:moveTo>
                <a:lnTo>
                  <a:pt x="47181" y="1753183"/>
                </a:lnTo>
                <a:lnTo>
                  <a:pt x="42418" y="1785493"/>
                </a:lnTo>
                <a:lnTo>
                  <a:pt x="45795" y="1785493"/>
                </a:lnTo>
                <a:lnTo>
                  <a:pt x="82561" y="1739534"/>
                </a:lnTo>
                <a:close/>
                <a:moveTo>
                  <a:pt x="1425321" y="0"/>
                </a:moveTo>
                <a:lnTo>
                  <a:pt x="52684" y="1715857"/>
                </a:lnTo>
                <a:lnTo>
                  <a:pt x="47181" y="1753183"/>
                </a:lnTo>
                <a:lnTo>
                  <a:pt x="82561" y="1739534"/>
                </a:lnTo>
                <a:lnTo>
                  <a:pt x="1455039" y="23875"/>
                </a:lnTo>
                <a:lnTo>
                  <a:pt x="14253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07640" y="908640"/>
            <a:ext cx="8352720" cy="5845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3"/>
          <p:cNvSpPr/>
          <p:nvPr/>
        </p:nvSpPr>
        <p:spPr>
          <a:xfrm>
            <a:off x="219960" y="4869000"/>
            <a:ext cx="2880000" cy="432720"/>
          </a:xfrm>
          <a:custGeom>
            <a:avLst/>
            <a:gdLst/>
            <a:ahLst/>
            <a:rect l="l" t="t" r="r" b="b"/>
            <a:pathLst>
              <a:path w="2880360" h="433070">
                <a:moveTo>
                  <a:pt x="0" y="432816"/>
                </a:moveTo>
                <a:lnTo>
                  <a:pt x="2880360" y="432816"/>
                </a:lnTo>
                <a:lnTo>
                  <a:pt x="2880360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4"/>
          <p:cNvSpPr/>
          <p:nvPr/>
        </p:nvSpPr>
        <p:spPr>
          <a:xfrm>
            <a:off x="4417560" y="1447200"/>
            <a:ext cx="1987200" cy="1077120"/>
          </a:xfrm>
          <a:custGeom>
            <a:avLst/>
            <a:gdLst/>
            <a:ahLst/>
            <a:rect l="l" t="t" r="r" b="b"/>
            <a:pathLst>
              <a:path w="1987550" h="1077595">
                <a:moveTo>
                  <a:pt x="0" y="1077214"/>
                </a:moveTo>
                <a:lnTo>
                  <a:pt x="1987042" y="1077214"/>
                </a:lnTo>
                <a:lnTo>
                  <a:pt x="1987042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5"/>
          <p:cNvSpPr/>
          <p:nvPr/>
        </p:nvSpPr>
        <p:spPr>
          <a:xfrm>
            <a:off x="4417560" y="1447200"/>
            <a:ext cx="1987200" cy="76464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Echéancier  d’aménagement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2980440" y="2124000"/>
            <a:ext cx="1464120" cy="2745360"/>
          </a:xfrm>
          <a:custGeom>
            <a:avLst/>
            <a:gdLst/>
            <a:ahLst/>
            <a:rect l="l" t="t" r="r" b="b"/>
            <a:pathLst>
              <a:path w="1464310" h="2745740">
                <a:moveTo>
                  <a:pt x="18287" y="2560574"/>
                </a:moveTo>
                <a:lnTo>
                  <a:pt x="10929" y="2562421"/>
                </a:lnTo>
                <a:lnTo>
                  <a:pt x="5048" y="2566781"/>
                </a:lnTo>
                <a:lnTo>
                  <a:pt x="1214" y="2573021"/>
                </a:lnTo>
                <a:lnTo>
                  <a:pt x="0" y="2580513"/>
                </a:lnTo>
                <a:lnTo>
                  <a:pt x="7238" y="2745232"/>
                </a:lnTo>
                <a:lnTo>
                  <a:pt x="46499" y="2720721"/>
                </a:lnTo>
                <a:lnTo>
                  <a:pt x="41656" y="2720721"/>
                </a:lnTo>
                <a:lnTo>
                  <a:pt x="8000" y="2702941"/>
                </a:lnTo>
                <a:lnTo>
                  <a:pt x="40774" y="2640668"/>
                </a:lnTo>
                <a:lnTo>
                  <a:pt x="38100" y="2578862"/>
                </a:lnTo>
                <a:lnTo>
                  <a:pt x="36254" y="2571503"/>
                </a:lnTo>
                <a:lnTo>
                  <a:pt x="31908" y="2565622"/>
                </a:lnTo>
                <a:lnTo>
                  <a:pt x="25705" y="2561788"/>
                </a:lnTo>
                <a:lnTo>
                  <a:pt x="18287" y="2560574"/>
                </a:lnTo>
                <a:close/>
                <a:moveTo>
                  <a:pt x="40774" y="2640668"/>
                </a:moveTo>
                <a:lnTo>
                  <a:pt x="8000" y="2702941"/>
                </a:lnTo>
                <a:lnTo>
                  <a:pt x="41656" y="2720721"/>
                </a:lnTo>
                <a:lnTo>
                  <a:pt x="46803" y="2710941"/>
                </a:lnTo>
                <a:lnTo>
                  <a:pt x="43814" y="2710941"/>
                </a:lnTo>
                <a:lnTo>
                  <a:pt x="14731" y="2695702"/>
                </a:lnTo>
                <a:lnTo>
                  <a:pt x="42407" y="2678420"/>
                </a:lnTo>
                <a:lnTo>
                  <a:pt x="40774" y="2640668"/>
                </a:lnTo>
                <a:close/>
                <a:moveTo>
                  <a:pt x="134070" y="2622925"/>
                </a:moveTo>
                <a:lnTo>
                  <a:pt x="127000" y="2625597"/>
                </a:lnTo>
                <a:lnTo>
                  <a:pt x="74452" y="2658410"/>
                </a:lnTo>
                <a:lnTo>
                  <a:pt x="41656" y="2720721"/>
                </a:lnTo>
                <a:lnTo>
                  <a:pt x="46499" y="2720721"/>
                </a:lnTo>
                <a:lnTo>
                  <a:pt x="147193" y="2657856"/>
                </a:lnTo>
                <a:lnTo>
                  <a:pt x="152661" y="2652660"/>
                </a:lnTo>
                <a:lnTo>
                  <a:pt x="155606" y="2646013"/>
                </a:lnTo>
                <a:lnTo>
                  <a:pt x="155836" y="2638746"/>
                </a:lnTo>
                <a:lnTo>
                  <a:pt x="153162" y="2631694"/>
                </a:lnTo>
                <a:lnTo>
                  <a:pt x="148020" y="2626151"/>
                </a:lnTo>
                <a:lnTo>
                  <a:pt x="141366" y="2623169"/>
                </a:lnTo>
                <a:lnTo>
                  <a:pt x="134070" y="2622925"/>
                </a:lnTo>
                <a:close/>
                <a:moveTo>
                  <a:pt x="42407" y="2678420"/>
                </a:moveTo>
                <a:lnTo>
                  <a:pt x="14731" y="2695702"/>
                </a:lnTo>
                <a:lnTo>
                  <a:pt x="43814" y="2710941"/>
                </a:lnTo>
                <a:lnTo>
                  <a:pt x="42407" y="2678420"/>
                </a:lnTo>
                <a:close/>
                <a:moveTo>
                  <a:pt x="74452" y="2658410"/>
                </a:moveTo>
                <a:lnTo>
                  <a:pt x="42407" y="2678420"/>
                </a:lnTo>
                <a:lnTo>
                  <a:pt x="43814" y="2710941"/>
                </a:lnTo>
                <a:lnTo>
                  <a:pt x="46803" y="2710941"/>
                </a:lnTo>
                <a:lnTo>
                  <a:pt x="74452" y="2658410"/>
                </a:lnTo>
                <a:close/>
                <a:moveTo>
                  <a:pt x="1430527" y="0"/>
                </a:moveTo>
                <a:lnTo>
                  <a:pt x="40774" y="2640668"/>
                </a:lnTo>
                <a:lnTo>
                  <a:pt x="42407" y="2678420"/>
                </a:lnTo>
                <a:lnTo>
                  <a:pt x="74452" y="2658410"/>
                </a:lnTo>
                <a:lnTo>
                  <a:pt x="1464310" y="17779"/>
                </a:lnTo>
                <a:lnTo>
                  <a:pt x="14305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0" y="900000"/>
            <a:ext cx="8460000" cy="5944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TextShape 3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85320" y="4941360"/>
            <a:ext cx="2880000" cy="432720"/>
          </a:xfrm>
          <a:custGeom>
            <a:avLst/>
            <a:gdLst/>
            <a:ahLst/>
            <a:rect l="l" t="t" r="r" b="b"/>
            <a:pathLst>
              <a:path w="2880360" h="433070">
                <a:moveTo>
                  <a:pt x="0" y="432816"/>
                </a:moveTo>
                <a:lnTo>
                  <a:pt x="2880360" y="432816"/>
                </a:lnTo>
                <a:lnTo>
                  <a:pt x="2880360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5"/>
          <p:cNvSpPr/>
          <p:nvPr/>
        </p:nvSpPr>
        <p:spPr>
          <a:xfrm>
            <a:off x="4417560" y="1447200"/>
            <a:ext cx="3682800" cy="3600720"/>
          </a:xfrm>
          <a:custGeom>
            <a:avLst/>
            <a:gdLst/>
            <a:ahLst/>
            <a:rect l="l" t="t" r="r" b="b"/>
            <a:pathLst>
              <a:path w="3683000" h="3601085">
                <a:moveTo>
                  <a:pt x="0" y="3600958"/>
                </a:moveTo>
                <a:lnTo>
                  <a:pt x="3682746" y="3600958"/>
                </a:lnTo>
                <a:lnTo>
                  <a:pt x="3682746" y="0"/>
                </a:lnTo>
                <a:lnTo>
                  <a:pt x="0" y="0"/>
                </a:lnTo>
                <a:lnTo>
                  <a:pt x="0" y="3600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6"/>
          <p:cNvSpPr/>
          <p:nvPr/>
        </p:nvSpPr>
        <p:spPr>
          <a:xfrm>
            <a:off x="4417560" y="1447200"/>
            <a:ext cx="3682800" cy="35136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 particulière : obligation  de produire </a:t>
            </a:r>
            <a:r>
              <a:rPr b="1" lang="fr-FR" sz="1600" spc="-4" strike="noStrike" u="heavy">
                <a:solidFill>
                  <a:srgbClr val="000000"/>
                </a:solidFill>
                <a:uFillTx/>
                <a:latin typeface="Arial"/>
              </a:rPr>
              <a:t>un plan  d’aménagement</a:t>
            </a:r>
            <a:r>
              <a:rPr b="1" lang="fr-FR" sz="1600" spc="-18" strike="noStrike" u="heavy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heavy">
                <a:solidFill>
                  <a:srgbClr val="000000"/>
                </a:solidFill>
                <a:uFillTx/>
                <a:latin typeface="Arial"/>
              </a:rPr>
              <a:t>d’ensemble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24" strike="noStrike">
                <a:solidFill>
                  <a:srgbClr val="000000"/>
                </a:solidFill>
                <a:latin typeface="Arial"/>
              </a:rPr>
              <a:t>OAP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concernées :</a:t>
            </a:r>
            <a:endParaRPr b="0" lang="fr-FR" sz="16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1" lang="fr-FR" sz="1200" spc="-9" strike="noStrike">
                <a:solidFill>
                  <a:srgbClr val="000000"/>
                </a:solidFill>
                <a:latin typeface="Arial"/>
              </a:rPr>
              <a:t>Haye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du Puits :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9 secteurs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concernés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sur 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un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total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de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14</a:t>
            </a:r>
            <a:r>
              <a:rPr b="1" lang="fr-FR" sz="1200" spc="-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secteurs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Bolleville</a:t>
            </a:r>
            <a:r>
              <a:rPr b="1" lang="fr-FR" sz="1200" spc="-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Ouest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Mobecq</a:t>
            </a:r>
            <a:r>
              <a:rPr b="1" lang="fr-FR" sz="1200" spc="-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Mairie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St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Rémy DL</a:t>
            </a:r>
            <a:r>
              <a:rPr b="1" lang="fr-FR" sz="1200" spc="-10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Mairie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Lithaire (Potherie et</a:t>
            </a:r>
            <a:r>
              <a:rPr b="1" lang="fr-FR" sz="12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Mairie)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Coigny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St</a:t>
            </a:r>
            <a:r>
              <a:rPr b="1" lang="fr-FR" sz="1200" spc="-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Jores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Doville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St Nicolas</a:t>
            </a:r>
            <a:r>
              <a:rPr b="1" lang="fr-FR" sz="1200" spc="-10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DP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9" strike="noStrike">
                <a:solidFill>
                  <a:srgbClr val="000000"/>
                </a:solidFill>
                <a:latin typeface="Arial"/>
              </a:rPr>
              <a:t>Varenguebec</a:t>
            </a:r>
            <a:r>
              <a:rPr b="1" lang="fr-FR" sz="1200" spc="-7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Ouest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2980440" y="2124000"/>
            <a:ext cx="1464120" cy="2745360"/>
          </a:xfrm>
          <a:custGeom>
            <a:avLst/>
            <a:gdLst/>
            <a:ahLst/>
            <a:rect l="l" t="t" r="r" b="b"/>
            <a:pathLst>
              <a:path w="1464310" h="2745740">
                <a:moveTo>
                  <a:pt x="18287" y="2560574"/>
                </a:moveTo>
                <a:lnTo>
                  <a:pt x="10929" y="2562421"/>
                </a:lnTo>
                <a:lnTo>
                  <a:pt x="5048" y="2566781"/>
                </a:lnTo>
                <a:lnTo>
                  <a:pt x="1214" y="2573021"/>
                </a:lnTo>
                <a:lnTo>
                  <a:pt x="0" y="2580513"/>
                </a:lnTo>
                <a:lnTo>
                  <a:pt x="7238" y="2745232"/>
                </a:lnTo>
                <a:lnTo>
                  <a:pt x="46499" y="2720721"/>
                </a:lnTo>
                <a:lnTo>
                  <a:pt x="41656" y="2720721"/>
                </a:lnTo>
                <a:lnTo>
                  <a:pt x="8000" y="2702941"/>
                </a:lnTo>
                <a:lnTo>
                  <a:pt x="40774" y="2640668"/>
                </a:lnTo>
                <a:lnTo>
                  <a:pt x="38100" y="2578862"/>
                </a:lnTo>
                <a:lnTo>
                  <a:pt x="36254" y="2571503"/>
                </a:lnTo>
                <a:lnTo>
                  <a:pt x="31908" y="2565622"/>
                </a:lnTo>
                <a:lnTo>
                  <a:pt x="25705" y="2561788"/>
                </a:lnTo>
                <a:lnTo>
                  <a:pt x="18287" y="2560574"/>
                </a:lnTo>
                <a:close/>
                <a:moveTo>
                  <a:pt x="40774" y="2640668"/>
                </a:moveTo>
                <a:lnTo>
                  <a:pt x="8000" y="2702941"/>
                </a:lnTo>
                <a:lnTo>
                  <a:pt x="41656" y="2720721"/>
                </a:lnTo>
                <a:lnTo>
                  <a:pt x="46803" y="2710941"/>
                </a:lnTo>
                <a:lnTo>
                  <a:pt x="43814" y="2710941"/>
                </a:lnTo>
                <a:lnTo>
                  <a:pt x="14731" y="2695702"/>
                </a:lnTo>
                <a:lnTo>
                  <a:pt x="42407" y="2678420"/>
                </a:lnTo>
                <a:lnTo>
                  <a:pt x="40774" y="2640668"/>
                </a:lnTo>
                <a:close/>
                <a:moveTo>
                  <a:pt x="134070" y="2622925"/>
                </a:moveTo>
                <a:lnTo>
                  <a:pt x="127000" y="2625597"/>
                </a:lnTo>
                <a:lnTo>
                  <a:pt x="74452" y="2658410"/>
                </a:lnTo>
                <a:lnTo>
                  <a:pt x="41656" y="2720721"/>
                </a:lnTo>
                <a:lnTo>
                  <a:pt x="46499" y="2720721"/>
                </a:lnTo>
                <a:lnTo>
                  <a:pt x="147193" y="2657856"/>
                </a:lnTo>
                <a:lnTo>
                  <a:pt x="152661" y="2652660"/>
                </a:lnTo>
                <a:lnTo>
                  <a:pt x="155606" y="2646013"/>
                </a:lnTo>
                <a:lnTo>
                  <a:pt x="155836" y="2638746"/>
                </a:lnTo>
                <a:lnTo>
                  <a:pt x="153162" y="2631694"/>
                </a:lnTo>
                <a:lnTo>
                  <a:pt x="148020" y="2626151"/>
                </a:lnTo>
                <a:lnTo>
                  <a:pt x="141366" y="2623169"/>
                </a:lnTo>
                <a:lnTo>
                  <a:pt x="134070" y="2622925"/>
                </a:lnTo>
                <a:close/>
                <a:moveTo>
                  <a:pt x="42407" y="2678420"/>
                </a:moveTo>
                <a:lnTo>
                  <a:pt x="14731" y="2695702"/>
                </a:lnTo>
                <a:lnTo>
                  <a:pt x="43814" y="2710941"/>
                </a:lnTo>
                <a:lnTo>
                  <a:pt x="42407" y="2678420"/>
                </a:lnTo>
                <a:close/>
                <a:moveTo>
                  <a:pt x="74452" y="2658410"/>
                </a:moveTo>
                <a:lnTo>
                  <a:pt x="42407" y="2678420"/>
                </a:lnTo>
                <a:lnTo>
                  <a:pt x="43814" y="2710941"/>
                </a:lnTo>
                <a:lnTo>
                  <a:pt x="46803" y="2710941"/>
                </a:lnTo>
                <a:lnTo>
                  <a:pt x="74452" y="2658410"/>
                </a:lnTo>
                <a:close/>
                <a:moveTo>
                  <a:pt x="1430527" y="0"/>
                </a:moveTo>
                <a:lnTo>
                  <a:pt x="40774" y="2640668"/>
                </a:lnTo>
                <a:lnTo>
                  <a:pt x="42407" y="2678420"/>
                </a:lnTo>
                <a:lnTo>
                  <a:pt x="74452" y="2658410"/>
                </a:lnTo>
                <a:lnTo>
                  <a:pt x="1464310" y="17779"/>
                </a:lnTo>
                <a:lnTo>
                  <a:pt x="14305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0" y="900000"/>
            <a:ext cx="8460000" cy="5944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3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85320" y="4652640"/>
            <a:ext cx="2880000" cy="288720"/>
          </a:xfrm>
          <a:custGeom>
            <a:avLst/>
            <a:gdLst/>
            <a:ahLst/>
            <a:rect l="l" t="t" r="r" b="b"/>
            <a:pathLst>
              <a:path w="2880360" h="288925">
                <a:moveTo>
                  <a:pt x="0" y="288416"/>
                </a:moveTo>
                <a:lnTo>
                  <a:pt x="2880360" y="288416"/>
                </a:lnTo>
                <a:lnTo>
                  <a:pt x="2880360" y="0"/>
                </a:lnTo>
                <a:lnTo>
                  <a:pt x="0" y="0"/>
                </a:lnTo>
                <a:lnTo>
                  <a:pt x="0" y="288416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5"/>
          <p:cNvSpPr/>
          <p:nvPr/>
        </p:nvSpPr>
        <p:spPr>
          <a:xfrm>
            <a:off x="4417560" y="1447200"/>
            <a:ext cx="3682800" cy="3139200"/>
          </a:xfrm>
          <a:custGeom>
            <a:avLst/>
            <a:gdLst/>
            <a:ahLst/>
            <a:rect l="l" t="t" r="r" b="b"/>
            <a:pathLst>
              <a:path w="3683000" h="3139440">
                <a:moveTo>
                  <a:pt x="0" y="3139313"/>
                </a:moveTo>
                <a:lnTo>
                  <a:pt x="3682746" y="3139313"/>
                </a:lnTo>
                <a:lnTo>
                  <a:pt x="3682746" y="0"/>
                </a:lnTo>
                <a:lnTo>
                  <a:pt x="0" y="0"/>
                </a:lnTo>
                <a:lnTo>
                  <a:pt x="0" y="31393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"/>
          <p:cNvSpPr/>
          <p:nvPr/>
        </p:nvSpPr>
        <p:spPr>
          <a:xfrm>
            <a:off x="4417560" y="1447200"/>
            <a:ext cx="3682800" cy="3006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 particulière : production  </a:t>
            </a:r>
            <a:r>
              <a:rPr b="1" lang="fr-FR" sz="1600" spc="-4" strike="noStrike" u="heavy">
                <a:solidFill>
                  <a:srgbClr val="000000"/>
                </a:solidFill>
                <a:uFillTx/>
                <a:latin typeface="Arial"/>
              </a:rPr>
              <a:t>d’une part de logements</a:t>
            </a:r>
            <a:r>
              <a:rPr b="1" lang="fr-FR" sz="1600" spc="-9" strike="noStrike" u="heavy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heavy">
                <a:solidFill>
                  <a:srgbClr val="000000"/>
                </a:solidFill>
                <a:uFillTx/>
                <a:latin typeface="Arial"/>
              </a:rPr>
              <a:t>sociaux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Obligation d’étudier l’opportunité sur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les  </a:t>
            </a: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opérations de plus de 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20</a:t>
            </a:r>
            <a:r>
              <a:rPr b="1" lang="fr-FR" sz="1400" spc="-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logements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b="0" lang="fr-FR" sz="14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Intégrer obligatoirement des logements  sociaux sur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certaines </a:t>
            </a:r>
            <a:r>
              <a:rPr b="1" lang="fr-FR" sz="1400" spc="-12" strike="noStrike">
                <a:solidFill>
                  <a:srgbClr val="000000"/>
                </a:solidFill>
                <a:latin typeface="Arial"/>
              </a:rPr>
              <a:t>OAP</a:t>
            </a:r>
            <a:r>
              <a:rPr b="1" lang="fr-FR" sz="1400" spc="-11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4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1" lang="fr-FR" sz="1200" spc="-9" strike="noStrike">
                <a:solidFill>
                  <a:srgbClr val="000000"/>
                </a:solidFill>
                <a:latin typeface="Arial"/>
              </a:rPr>
              <a:t>Haye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du Puits</a:t>
            </a:r>
            <a:r>
              <a:rPr b="1" lang="fr-FR" sz="1200" spc="-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200" spc="-1" strike="noStrike">
              <a:latin typeface="Arial"/>
            </a:endParaRPr>
          </a:p>
          <a:p>
            <a:pPr lvl="1" marL="110160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place du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Champ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de Foire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(20</a:t>
            </a:r>
            <a:r>
              <a:rPr b="1" lang="fr-FR" sz="1200" spc="-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log)</a:t>
            </a:r>
            <a:endParaRPr b="0" lang="fr-FR" sz="1200" spc="-1" strike="noStrike">
              <a:latin typeface="Arial"/>
            </a:endParaRPr>
          </a:p>
          <a:p>
            <a:pPr lvl="1" marL="110160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Secteur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Gendarmerie (5</a:t>
            </a:r>
            <a:r>
              <a:rPr b="1" lang="fr-FR" sz="1200" spc="-11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log)</a:t>
            </a:r>
            <a:endParaRPr b="0" lang="fr-FR" sz="1200" spc="-1" strike="noStrike">
              <a:latin typeface="Arial"/>
            </a:endParaRPr>
          </a:p>
          <a:p>
            <a:pPr marL="35928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Lithaire Mairie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(nb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non</a:t>
            </a:r>
            <a:r>
              <a:rPr b="1" lang="fr-FR" sz="1200" spc="-6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défini)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2980440" y="2124000"/>
            <a:ext cx="1464120" cy="2745360"/>
          </a:xfrm>
          <a:custGeom>
            <a:avLst/>
            <a:gdLst/>
            <a:ahLst/>
            <a:rect l="l" t="t" r="r" b="b"/>
            <a:pathLst>
              <a:path w="1464310" h="2745740">
                <a:moveTo>
                  <a:pt x="18287" y="2560574"/>
                </a:moveTo>
                <a:lnTo>
                  <a:pt x="10929" y="2562421"/>
                </a:lnTo>
                <a:lnTo>
                  <a:pt x="5048" y="2566781"/>
                </a:lnTo>
                <a:lnTo>
                  <a:pt x="1214" y="2573021"/>
                </a:lnTo>
                <a:lnTo>
                  <a:pt x="0" y="2580513"/>
                </a:lnTo>
                <a:lnTo>
                  <a:pt x="7238" y="2745232"/>
                </a:lnTo>
                <a:lnTo>
                  <a:pt x="46499" y="2720721"/>
                </a:lnTo>
                <a:lnTo>
                  <a:pt x="41656" y="2720721"/>
                </a:lnTo>
                <a:lnTo>
                  <a:pt x="8000" y="2702941"/>
                </a:lnTo>
                <a:lnTo>
                  <a:pt x="40774" y="2640668"/>
                </a:lnTo>
                <a:lnTo>
                  <a:pt x="38100" y="2578862"/>
                </a:lnTo>
                <a:lnTo>
                  <a:pt x="36254" y="2571503"/>
                </a:lnTo>
                <a:lnTo>
                  <a:pt x="31908" y="2565622"/>
                </a:lnTo>
                <a:lnTo>
                  <a:pt x="25705" y="2561788"/>
                </a:lnTo>
                <a:lnTo>
                  <a:pt x="18287" y="2560574"/>
                </a:lnTo>
                <a:close/>
                <a:moveTo>
                  <a:pt x="40774" y="2640668"/>
                </a:moveTo>
                <a:lnTo>
                  <a:pt x="8000" y="2702941"/>
                </a:lnTo>
                <a:lnTo>
                  <a:pt x="41656" y="2720721"/>
                </a:lnTo>
                <a:lnTo>
                  <a:pt x="46803" y="2710941"/>
                </a:lnTo>
                <a:lnTo>
                  <a:pt x="43814" y="2710941"/>
                </a:lnTo>
                <a:lnTo>
                  <a:pt x="14731" y="2695702"/>
                </a:lnTo>
                <a:lnTo>
                  <a:pt x="42407" y="2678420"/>
                </a:lnTo>
                <a:lnTo>
                  <a:pt x="40774" y="2640668"/>
                </a:lnTo>
                <a:close/>
                <a:moveTo>
                  <a:pt x="134070" y="2622925"/>
                </a:moveTo>
                <a:lnTo>
                  <a:pt x="127000" y="2625597"/>
                </a:lnTo>
                <a:lnTo>
                  <a:pt x="74452" y="2658410"/>
                </a:lnTo>
                <a:lnTo>
                  <a:pt x="41656" y="2720721"/>
                </a:lnTo>
                <a:lnTo>
                  <a:pt x="46499" y="2720721"/>
                </a:lnTo>
                <a:lnTo>
                  <a:pt x="147193" y="2657856"/>
                </a:lnTo>
                <a:lnTo>
                  <a:pt x="152661" y="2652660"/>
                </a:lnTo>
                <a:lnTo>
                  <a:pt x="155606" y="2646013"/>
                </a:lnTo>
                <a:lnTo>
                  <a:pt x="155836" y="2638746"/>
                </a:lnTo>
                <a:lnTo>
                  <a:pt x="153162" y="2631694"/>
                </a:lnTo>
                <a:lnTo>
                  <a:pt x="148020" y="2626151"/>
                </a:lnTo>
                <a:lnTo>
                  <a:pt x="141366" y="2623169"/>
                </a:lnTo>
                <a:lnTo>
                  <a:pt x="134070" y="2622925"/>
                </a:lnTo>
                <a:close/>
                <a:moveTo>
                  <a:pt x="42407" y="2678420"/>
                </a:moveTo>
                <a:lnTo>
                  <a:pt x="14731" y="2695702"/>
                </a:lnTo>
                <a:lnTo>
                  <a:pt x="43814" y="2710941"/>
                </a:lnTo>
                <a:lnTo>
                  <a:pt x="42407" y="2678420"/>
                </a:lnTo>
                <a:close/>
                <a:moveTo>
                  <a:pt x="74452" y="2658410"/>
                </a:moveTo>
                <a:lnTo>
                  <a:pt x="42407" y="2678420"/>
                </a:lnTo>
                <a:lnTo>
                  <a:pt x="43814" y="2710941"/>
                </a:lnTo>
                <a:lnTo>
                  <a:pt x="46803" y="2710941"/>
                </a:lnTo>
                <a:lnTo>
                  <a:pt x="74452" y="2658410"/>
                </a:lnTo>
                <a:close/>
                <a:moveTo>
                  <a:pt x="1430527" y="0"/>
                </a:moveTo>
                <a:lnTo>
                  <a:pt x="40774" y="2640668"/>
                </a:lnTo>
                <a:lnTo>
                  <a:pt x="42407" y="2678420"/>
                </a:lnTo>
                <a:lnTo>
                  <a:pt x="74452" y="2658410"/>
                </a:lnTo>
                <a:lnTo>
                  <a:pt x="1464310" y="17779"/>
                </a:lnTo>
                <a:lnTo>
                  <a:pt x="14305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0" y="900000"/>
            <a:ext cx="8460000" cy="5944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TextShape 3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10800" y="6165360"/>
            <a:ext cx="2880000" cy="432000"/>
          </a:xfrm>
          <a:custGeom>
            <a:avLst/>
            <a:gdLst/>
            <a:ahLst/>
            <a:rect l="l" t="t" r="r" b="b"/>
            <a:pathLst>
              <a:path w="2880360" h="432434">
                <a:moveTo>
                  <a:pt x="0" y="432054"/>
                </a:moveTo>
                <a:lnTo>
                  <a:pt x="2880360" y="432054"/>
                </a:lnTo>
                <a:lnTo>
                  <a:pt x="2880360" y="0"/>
                </a:lnTo>
                <a:lnTo>
                  <a:pt x="0" y="0"/>
                </a:lnTo>
                <a:lnTo>
                  <a:pt x="0" y="432054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4417560" y="4221000"/>
            <a:ext cx="3682800" cy="2554200"/>
          </a:xfrm>
          <a:custGeom>
            <a:avLst/>
            <a:gdLst/>
            <a:ahLst/>
            <a:rect l="l" t="t" r="r" b="b"/>
            <a:pathLst>
              <a:path w="3683000" h="2554604">
                <a:moveTo>
                  <a:pt x="0" y="2554605"/>
                </a:moveTo>
                <a:lnTo>
                  <a:pt x="3682746" y="2554605"/>
                </a:lnTo>
                <a:lnTo>
                  <a:pt x="3682746" y="0"/>
                </a:lnTo>
                <a:lnTo>
                  <a:pt x="0" y="0"/>
                </a:lnTo>
                <a:lnTo>
                  <a:pt x="0" y="25546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4417560" y="4221000"/>
            <a:ext cx="3682800" cy="23068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960" bIns="0"/>
          <a:p>
            <a:pPr>
              <a:lnSpc>
                <a:spcPct val="100000"/>
              </a:lnSpc>
              <a:spcBef>
                <a:spcPts val="31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 particulière</a:t>
            </a:r>
            <a:r>
              <a:rPr b="1" lang="fr-FR" sz="16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600" spc="-4" strike="noStrike" u="heavy">
                <a:solidFill>
                  <a:srgbClr val="000000"/>
                </a:solidFill>
                <a:uFillTx/>
                <a:latin typeface="Arial"/>
              </a:rPr>
              <a:t>échéancier</a:t>
            </a:r>
            <a:r>
              <a:rPr b="1" lang="fr-FR" sz="1600" spc="-38" strike="noStrike" u="heavy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heavy">
                <a:solidFill>
                  <a:srgbClr val="000000"/>
                </a:solidFill>
                <a:uFillTx/>
                <a:latin typeface="Arial"/>
              </a:rPr>
              <a:t>d’aménagement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b="0" lang="fr-FR" sz="16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Objectif : </a:t>
            </a: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éviter des opérations  simultanées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b="0" lang="fr-FR" sz="1400" spc="-1" strike="noStrike">
              <a:latin typeface="Arial"/>
            </a:endParaRPr>
          </a:p>
          <a:p>
            <a:pPr marL="73080">
              <a:lnSpc>
                <a:spcPct val="100000"/>
              </a:lnSpc>
            </a:pPr>
            <a:r>
              <a:rPr b="1" lang="fr-FR" sz="1400" spc="-18" strike="noStrike">
                <a:solidFill>
                  <a:srgbClr val="000000"/>
                </a:solidFill>
                <a:latin typeface="Arial"/>
              </a:rPr>
              <a:t>Au </a:t>
            </a: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moins une zone ouverte 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immédiatement à </a:t>
            </a: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l’urbanisation sur  chaque</a:t>
            </a:r>
            <a:r>
              <a:rPr b="1" lang="fr-FR" sz="14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400" spc="-4" strike="noStrike">
                <a:solidFill>
                  <a:srgbClr val="000000"/>
                </a:solidFill>
                <a:latin typeface="Arial"/>
              </a:rPr>
              <a:t>commune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2483640" y="4959000"/>
            <a:ext cx="1944000" cy="1206000"/>
          </a:xfrm>
          <a:custGeom>
            <a:avLst/>
            <a:gdLst/>
            <a:ahLst/>
            <a:rect l="l" t="t" r="r" b="b"/>
            <a:pathLst>
              <a:path w="1944370" h="1206500">
                <a:moveTo>
                  <a:pt x="96262" y="1050898"/>
                </a:moveTo>
                <a:lnTo>
                  <a:pt x="88995" y="1051644"/>
                </a:lnTo>
                <a:lnTo>
                  <a:pt x="82538" y="1055059"/>
                </a:lnTo>
                <a:lnTo>
                  <a:pt x="77724" y="1060894"/>
                </a:lnTo>
                <a:lnTo>
                  <a:pt x="0" y="1206385"/>
                </a:lnTo>
                <a:lnTo>
                  <a:pt x="151959" y="1202791"/>
                </a:lnTo>
                <a:lnTo>
                  <a:pt x="42163" y="1202791"/>
                </a:lnTo>
                <a:lnTo>
                  <a:pt x="22098" y="1170343"/>
                </a:lnTo>
                <a:lnTo>
                  <a:pt x="82193" y="1133361"/>
                </a:lnTo>
                <a:lnTo>
                  <a:pt x="111379" y="1078852"/>
                </a:lnTo>
                <a:lnTo>
                  <a:pt x="113541" y="1071611"/>
                </a:lnTo>
                <a:lnTo>
                  <a:pt x="112775" y="1064347"/>
                </a:lnTo>
                <a:lnTo>
                  <a:pt x="109343" y="1057890"/>
                </a:lnTo>
                <a:lnTo>
                  <a:pt x="103505" y="1053071"/>
                </a:lnTo>
                <a:lnTo>
                  <a:pt x="96262" y="1050898"/>
                </a:lnTo>
                <a:close/>
                <a:moveTo>
                  <a:pt x="82193" y="1133361"/>
                </a:moveTo>
                <a:lnTo>
                  <a:pt x="22098" y="1170343"/>
                </a:lnTo>
                <a:lnTo>
                  <a:pt x="42163" y="1202791"/>
                </a:lnTo>
                <a:lnTo>
                  <a:pt x="53926" y="1195552"/>
                </a:lnTo>
                <a:lnTo>
                  <a:pt x="48894" y="1195552"/>
                </a:lnTo>
                <a:lnTo>
                  <a:pt x="31750" y="1167523"/>
                </a:lnTo>
                <a:lnTo>
                  <a:pt x="64314" y="1166754"/>
                </a:lnTo>
                <a:lnTo>
                  <a:pt x="82193" y="1133361"/>
                </a:lnTo>
                <a:close/>
                <a:moveTo>
                  <a:pt x="163956" y="1164399"/>
                </a:moveTo>
                <a:lnTo>
                  <a:pt x="102176" y="1165859"/>
                </a:lnTo>
                <a:lnTo>
                  <a:pt x="42163" y="1202791"/>
                </a:lnTo>
                <a:lnTo>
                  <a:pt x="151959" y="1202791"/>
                </a:lnTo>
                <a:lnTo>
                  <a:pt x="183515" y="1182992"/>
                </a:lnTo>
                <a:lnTo>
                  <a:pt x="181834" y="1175615"/>
                </a:lnTo>
                <a:lnTo>
                  <a:pt x="177593" y="1169657"/>
                </a:lnTo>
                <a:lnTo>
                  <a:pt x="171424" y="1165718"/>
                </a:lnTo>
                <a:lnTo>
                  <a:pt x="163956" y="1164399"/>
                </a:lnTo>
                <a:close/>
                <a:moveTo>
                  <a:pt x="64314" y="1166754"/>
                </a:moveTo>
                <a:lnTo>
                  <a:pt x="31750" y="1167523"/>
                </a:lnTo>
                <a:lnTo>
                  <a:pt x="48894" y="1195552"/>
                </a:lnTo>
                <a:lnTo>
                  <a:pt x="64314" y="1166754"/>
                </a:lnTo>
                <a:close/>
                <a:moveTo>
                  <a:pt x="102176" y="1165859"/>
                </a:moveTo>
                <a:lnTo>
                  <a:pt x="64314" y="1166754"/>
                </a:lnTo>
                <a:lnTo>
                  <a:pt x="48894" y="1195552"/>
                </a:lnTo>
                <a:lnTo>
                  <a:pt x="53926" y="1195552"/>
                </a:lnTo>
                <a:lnTo>
                  <a:pt x="102176" y="1165859"/>
                </a:lnTo>
                <a:close/>
                <a:moveTo>
                  <a:pt x="1923923" y="0"/>
                </a:moveTo>
                <a:lnTo>
                  <a:pt x="82193" y="1133361"/>
                </a:lnTo>
                <a:lnTo>
                  <a:pt x="64314" y="1166754"/>
                </a:lnTo>
                <a:lnTo>
                  <a:pt x="102176" y="1165859"/>
                </a:lnTo>
                <a:lnTo>
                  <a:pt x="1943989" y="32384"/>
                </a:lnTo>
                <a:lnTo>
                  <a:pt x="19239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76320">
              <a:lnSpc>
                <a:spcPct val="100000"/>
              </a:lnSpc>
            </a:pPr>
            <a:r>
              <a:rPr b="1" lang="fr-FR" sz="1800" spc="-9" strike="noStrike">
                <a:solidFill>
                  <a:srgbClr val="000000"/>
                </a:solidFill>
                <a:latin typeface="Arial"/>
              </a:rPr>
              <a:t>Traduction 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objectifs du</a:t>
            </a:r>
            <a:r>
              <a:rPr b="1" lang="fr-FR" sz="18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49" strike="noStrike">
                <a:solidFill>
                  <a:srgbClr val="000000"/>
                </a:solidFill>
                <a:latin typeface="Arial"/>
              </a:rPr>
              <a:t>PADD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320040" y="1936800"/>
            <a:ext cx="7635960" cy="4815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3"/>
          <p:cNvSpPr/>
          <p:nvPr/>
        </p:nvSpPr>
        <p:spPr>
          <a:xfrm>
            <a:off x="402480" y="1021680"/>
            <a:ext cx="5119560" cy="11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Rappel objectifs de production de logements</a:t>
            </a:r>
            <a:r>
              <a:rPr b="1" lang="fr-FR" sz="1600" spc="13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32" strike="noStrike">
                <a:solidFill>
                  <a:srgbClr val="000000"/>
                </a:solidFill>
                <a:latin typeface="Arial"/>
              </a:rPr>
              <a:t>(PADD)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i="1" lang="fr-FR" sz="1400" spc="-4" strike="noStrike">
                <a:solidFill>
                  <a:srgbClr val="000000"/>
                </a:solidFill>
                <a:latin typeface="Arial"/>
              </a:rPr>
              <a:t>Répartition </a:t>
            </a:r>
            <a:r>
              <a:rPr b="1" i="1" lang="fr-FR" sz="1400" spc="-1" strike="noStrike">
                <a:solidFill>
                  <a:srgbClr val="000000"/>
                </a:solidFill>
                <a:latin typeface="Arial"/>
              </a:rPr>
              <a:t>en</a:t>
            </a:r>
            <a:r>
              <a:rPr b="1" i="1" lang="fr-FR" sz="1400" spc="-10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4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4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i="1" lang="fr-FR" sz="1400" spc="-1" strike="noStrike">
                <a:solidFill>
                  <a:srgbClr val="000000"/>
                </a:solidFill>
                <a:latin typeface="Arial"/>
              </a:rPr>
              <a:t>4 secteurs : </a:t>
            </a:r>
            <a:r>
              <a:rPr b="1" i="1" lang="fr-FR" sz="1400" spc="-4" strike="noStrike">
                <a:solidFill>
                  <a:srgbClr val="000000"/>
                </a:solidFill>
                <a:latin typeface="Arial"/>
              </a:rPr>
              <a:t>La Haye </a:t>
            </a:r>
            <a:r>
              <a:rPr b="1" i="1" lang="fr-FR" sz="1400" spc="-1" strike="noStrike">
                <a:solidFill>
                  <a:srgbClr val="000000"/>
                </a:solidFill>
                <a:latin typeface="Arial"/>
              </a:rPr>
              <a:t>/ </a:t>
            </a:r>
            <a:r>
              <a:rPr b="1" i="1" lang="fr-FR" sz="1400" spc="-4" strike="noStrike">
                <a:solidFill>
                  <a:srgbClr val="000000"/>
                </a:solidFill>
                <a:latin typeface="Arial"/>
              </a:rPr>
              <a:t>Littoral </a:t>
            </a:r>
            <a:r>
              <a:rPr b="1" i="1" lang="fr-FR" sz="1400" spc="-1" strike="noStrike">
                <a:solidFill>
                  <a:srgbClr val="000000"/>
                </a:solidFill>
                <a:latin typeface="Arial"/>
              </a:rPr>
              <a:t>/ Marais /</a:t>
            </a:r>
            <a:r>
              <a:rPr b="1" i="1" lang="fr-FR" sz="1400" spc="-14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400" spc="-4" strike="noStrike">
                <a:solidFill>
                  <a:srgbClr val="000000"/>
                </a:solidFill>
                <a:latin typeface="Arial"/>
              </a:rPr>
              <a:t>Montsenelle</a:t>
            </a:r>
            <a:endParaRPr b="0" lang="fr-FR" sz="14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i="1" lang="fr-FR" sz="14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1" i="1" lang="fr-FR" sz="1400" spc="-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400" spc="-4" strike="noStrike">
                <a:solidFill>
                  <a:srgbClr val="000000"/>
                </a:solidFill>
                <a:latin typeface="Arial"/>
              </a:rPr>
              <a:t>niveaux</a:t>
            </a:r>
            <a:endParaRPr b="0" lang="fr-FR" sz="14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258120" y="963720"/>
            <a:ext cx="7215840" cy="426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générales applicables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toutes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</a:t>
            </a:r>
            <a:r>
              <a:rPr b="1" lang="fr-FR" sz="1600" spc="15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Stationnement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Nombre de places à dimensionner au regard des</a:t>
            </a:r>
            <a:r>
              <a:rPr b="0" lang="fr-FR" sz="1600" spc="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besoins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Aires de stationnement 2 roues proches des équipements recevant du</a:t>
            </a:r>
            <a:r>
              <a:rPr b="0" lang="fr-FR" sz="1600" spc="21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public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Voies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et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accès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 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Exigences pour une configuration adaptée et une sécurité</a:t>
            </a:r>
            <a:r>
              <a:rPr b="0" lang="fr-FR" sz="16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assurée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Réseaux</a:t>
            </a:r>
            <a:r>
              <a:rPr b="1" lang="fr-FR" sz="1600" spc="-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Desserte obligatoire en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eau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Branchement obligatoire à l’assainissement collectif (lorsqu’il</a:t>
            </a:r>
            <a:r>
              <a:rPr b="0" lang="fr-FR" sz="1600" spc="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existe)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Infiltration des eaux pluviales autant que</a:t>
            </a:r>
            <a:r>
              <a:rPr b="0" lang="fr-FR" sz="1600" spc="8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possible</a:t>
            </a: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0" y="1329840"/>
            <a:ext cx="7838640" cy="23148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"/>
          <p:cNvSpPr/>
          <p:nvPr/>
        </p:nvSpPr>
        <p:spPr>
          <a:xfrm>
            <a:off x="258120" y="3902760"/>
            <a:ext cx="8192880" cy="17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dice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«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»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mmu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ic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on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isp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io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  spécifiques à la loi littoral</a:t>
            </a:r>
            <a:r>
              <a:rPr b="1" lang="fr-FR" sz="1600" spc="8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extension de</a:t>
            </a:r>
            <a:r>
              <a:rPr b="1" lang="fr-FR" sz="1600" spc="-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l’urbanisation,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extension de l’urbanisation uniquement en continuité des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villages</a:t>
            </a:r>
            <a:r>
              <a:rPr b="1" lang="fr-FR" sz="1600" spc="27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existants,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constructions  agricoles possibles 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avec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dérogation de la</a:t>
            </a:r>
            <a:r>
              <a:rPr b="1" lang="fr-FR" sz="1600" spc="20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CDNPS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Wingdings"/>
              </a:rPr>
              <a:t></a:t>
            </a:r>
            <a:r>
              <a:rPr b="0" lang="fr-FR" sz="1600" spc="-4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…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258120" y="963720"/>
            <a:ext cx="4224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actuellement urbanisées et</a:t>
            </a:r>
            <a:r>
              <a:rPr b="1" lang="fr-FR" sz="16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équipées</a:t>
            </a: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86480" y="1249200"/>
            <a:ext cx="3163680" cy="502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Le règlement</a:t>
            </a:r>
            <a:r>
              <a:rPr b="1" lang="fr-FR" sz="1600" spc="-32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: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nouvelle</a:t>
            </a:r>
            <a:r>
              <a:rPr b="1" lang="fr-FR" sz="16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codification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Chapitre</a:t>
            </a:r>
            <a:r>
              <a:rPr b="1" lang="fr-FR" sz="1600" spc="-5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 générales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applicables à  chaque</a:t>
            </a:r>
            <a:r>
              <a:rPr b="1" lang="fr-FR" sz="16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 destination</a:t>
            </a:r>
            <a:r>
              <a:rPr b="1" lang="fr-FR" sz="1200" spc="-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des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104148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constructions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2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fr-FR" sz="12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caractéristiques 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urbaines,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architecturales,  environnementales et  paysagère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3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équipements</a:t>
            </a:r>
            <a:r>
              <a:rPr b="1" lang="fr-FR" sz="1200" spc="-6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/ 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réseaux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Règlement court +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renvoi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aux  </a:t>
            </a:r>
            <a:r>
              <a:rPr b="1" lang="fr-FR" sz="1600" spc="-24" strike="noStrike">
                <a:solidFill>
                  <a:srgbClr val="000000"/>
                </a:solidFill>
                <a:latin typeface="Arial"/>
              </a:rPr>
              <a:t>OAP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thématiques et  spatialisées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075200" y="1234800"/>
            <a:ext cx="224568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Les </a:t>
            </a:r>
            <a:r>
              <a:rPr b="1" lang="fr-FR" sz="1600" spc="-24" strike="noStrike" u="sng">
                <a:solidFill>
                  <a:srgbClr val="000000"/>
                </a:solidFill>
                <a:uFillTx/>
                <a:latin typeface="Arial"/>
              </a:rPr>
              <a:t>OAP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thématiques</a:t>
            </a:r>
            <a:r>
              <a:rPr b="1" lang="fr-FR" sz="1600" spc="18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108000" y="1208160"/>
            <a:ext cx="3311280" cy="5389560"/>
          </a:xfrm>
          <a:custGeom>
            <a:avLst/>
            <a:gdLst/>
            <a:ahLst/>
            <a:rect l="l" t="t" r="r" b="b"/>
            <a:pathLst>
              <a:path w="3311525" h="5389880">
                <a:moveTo>
                  <a:pt x="0" y="5389499"/>
                </a:moveTo>
                <a:lnTo>
                  <a:pt x="3311525" y="5389499"/>
                </a:lnTo>
                <a:lnTo>
                  <a:pt x="3311525" y="0"/>
                </a:lnTo>
                <a:lnTo>
                  <a:pt x="0" y="0"/>
                </a:lnTo>
                <a:lnTo>
                  <a:pt x="0" y="5389499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5"/>
          <p:cNvSpPr/>
          <p:nvPr/>
        </p:nvSpPr>
        <p:spPr>
          <a:xfrm>
            <a:off x="3876840" y="1208160"/>
            <a:ext cx="5231880" cy="5389560"/>
          </a:xfrm>
          <a:custGeom>
            <a:avLst/>
            <a:gdLst/>
            <a:ahLst/>
            <a:rect l="l" t="t" r="r" b="b"/>
            <a:pathLst>
              <a:path w="5232400" h="5389880">
                <a:moveTo>
                  <a:pt x="0" y="5389499"/>
                </a:moveTo>
                <a:lnTo>
                  <a:pt x="5232400" y="5389499"/>
                </a:lnTo>
                <a:lnTo>
                  <a:pt x="5232400" y="0"/>
                </a:lnTo>
                <a:lnTo>
                  <a:pt x="0" y="0"/>
                </a:lnTo>
                <a:lnTo>
                  <a:pt x="0" y="5389499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6"/>
          <p:cNvSpPr/>
          <p:nvPr/>
        </p:nvSpPr>
        <p:spPr>
          <a:xfrm>
            <a:off x="3997080" y="2853000"/>
            <a:ext cx="4897800" cy="3312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7"/>
          <p:cNvSpPr/>
          <p:nvPr/>
        </p:nvSpPr>
        <p:spPr>
          <a:xfrm>
            <a:off x="4071600" y="1556640"/>
            <a:ext cx="4842000" cy="12556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8"/>
          <p:cNvSpPr/>
          <p:nvPr/>
        </p:nvSpPr>
        <p:spPr>
          <a:xfrm>
            <a:off x="3300840" y="3503160"/>
            <a:ext cx="595440" cy="336240"/>
          </a:xfrm>
          <a:custGeom>
            <a:avLst/>
            <a:gdLst/>
            <a:ahLst/>
            <a:rect l="l" t="t" r="r" b="b"/>
            <a:pathLst>
              <a:path w="595629" h="336550">
                <a:moveTo>
                  <a:pt x="168148" y="0"/>
                </a:moveTo>
                <a:lnTo>
                  <a:pt x="0" y="168148"/>
                </a:lnTo>
                <a:lnTo>
                  <a:pt x="168148" y="336423"/>
                </a:lnTo>
                <a:lnTo>
                  <a:pt x="168148" y="252349"/>
                </a:lnTo>
                <a:lnTo>
                  <a:pt x="595121" y="252349"/>
                </a:lnTo>
                <a:lnTo>
                  <a:pt x="595121" y="84074"/>
                </a:lnTo>
                <a:lnTo>
                  <a:pt x="168148" y="84074"/>
                </a:lnTo>
                <a:lnTo>
                  <a:pt x="168148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9"/>
          <p:cNvSpPr/>
          <p:nvPr/>
        </p:nvSpPr>
        <p:spPr>
          <a:xfrm>
            <a:off x="3300840" y="3503160"/>
            <a:ext cx="595440" cy="336240"/>
          </a:xfrm>
          <a:custGeom>
            <a:avLst/>
            <a:gdLst/>
            <a:ahLst/>
            <a:rect l="l" t="t" r="r" b="b"/>
            <a:pathLst>
              <a:path w="595629" h="336550">
                <a:moveTo>
                  <a:pt x="168148" y="0"/>
                </a:moveTo>
                <a:lnTo>
                  <a:pt x="168148" y="84074"/>
                </a:lnTo>
                <a:lnTo>
                  <a:pt x="595121" y="84074"/>
                </a:lnTo>
                <a:lnTo>
                  <a:pt x="595121" y="252349"/>
                </a:lnTo>
                <a:lnTo>
                  <a:pt x="168148" y="252349"/>
                </a:lnTo>
                <a:lnTo>
                  <a:pt x="168148" y="336423"/>
                </a:lnTo>
                <a:lnTo>
                  <a:pt x="0" y="168148"/>
                </a:lnTo>
                <a:lnTo>
                  <a:pt x="168148" y="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0"/>
          <p:cNvSpPr/>
          <p:nvPr/>
        </p:nvSpPr>
        <p:spPr>
          <a:xfrm>
            <a:off x="6492960" y="915840"/>
            <a:ext cx="2615760" cy="584640"/>
          </a:xfrm>
          <a:custGeom>
            <a:avLst/>
            <a:gdLst/>
            <a:ahLst/>
            <a:rect l="l" t="t" r="r" b="b"/>
            <a:pathLst>
              <a:path w="2616200" h="584835">
                <a:moveTo>
                  <a:pt x="0" y="584771"/>
                </a:moveTo>
                <a:lnTo>
                  <a:pt x="2616200" y="584771"/>
                </a:lnTo>
                <a:lnTo>
                  <a:pt x="261620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1"/>
          <p:cNvSpPr/>
          <p:nvPr/>
        </p:nvSpPr>
        <p:spPr>
          <a:xfrm>
            <a:off x="6492960" y="915840"/>
            <a:ext cx="2615760" cy="584640"/>
          </a:xfrm>
          <a:custGeom>
            <a:avLst/>
            <a:gdLst/>
            <a:ahLst/>
            <a:rect l="l" t="t" r="r" b="b"/>
            <a:pathLst>
              <a:path w="2616200" h="584835">
                <a:moveTo>
                  <a:pt x="0" y="584771"/>
                </a:moveTo>
                <a:lnTo>
                  <a:pt x="2616200" y="584771"/>
                </a:lnTo>
                <a:lnTo>
                  <a:pt x="261620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2"/>
          <p:cNvSpPr/>
          <p:nvPr/>
        </p:nvSpPr>
        <p:spPr>
          <a:xfrm>
            <a:off x="6572880" y="956520"/>
            <a:ext cx="15368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i="1" lang="fr-FR" sz="1600" spc="-4" strike="noStrike">
                <a:solidFill>
                  <a:srgbClr val="000000"/>
                </a:solidFill>
                <a:latin typeface="Arial"/>
              </a:rPr>
              <a:t>Applicables</a:t>
            </a:r>
            <a:r>
              <a:rPr b="1" i="1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600" spc="-4" strike="noStrike">
                <a:solidFill>
                  <a:srgbClr val="000000"/>
                </a:solidFill>
                <a:latin typeface="Arial"/>
              </a:rPr>
              <a:t>sur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54" name="CustomShape 13"/>
          <p:cNvSpPr/>
          <p:nvPr/>
        </p:nvSpPr>
        <p:spPr>
          <a:xfrm>
            <a:off x="6572880" y="1200240"/>
            <a:ext cx="227088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i="1" lang="fr-FR" sz="1600" spc="-4" strike="noStrike">
                <a:solidFill>
                  <a:srgbClr val="000000"/>
                </a:solidFill>
                <a:latin typeface="Arial"/>
              </a:rPr>
              <a:t>l’ensemble du</a:t>
            </a:r>
            <a:r>
              <a:rPr b="1" i="1" lang="fr-FR" sz="1600" spc="-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600" spc="-4" strike="noStrike">
                <a:solidFill>
                  <a:srgbClr val="000000"/>
                </a:solidFill>
                <a:latin typeface="Arial"/>
              </a:rPr>
              <a:t>territoire</a:t>
            </a: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0" y="1329840"/>
            <a:ext cx="7838640" cy="1089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"/>
          <p:cNvSpPr/>
          <p:nvPr/>
        </p:nvSpPr>
        <p:spPr>
          <a:xfrm>
            <a:off x="258120" y="963720"/>
            <a:ext cx="4224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actuellement urbanisées et</a:t>
            </a:r>
            <a:r>
              <a:rPr b="1" lang="fr-FR" sz="16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équipées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58120" y="2564280"/>
            <a:ext cx="5213520" cy="21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Centres</a:t>
            </a:r>
            <a:r>
              <a:rPr b="0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bourgs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Implantation à l’alignement et sur une limite</a:t>
            </a:r>
            <a:r>
              <a:rPr b="0" lang="fr-FR" sz="1600" spc="9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séparative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Hauteurs plus, importantes</a:t>
            </a:r>
            <a:r>
              <a:rPr b="0" lang="fr-FR" sz="1600" spc="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(R+1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Secteur UAcv (centre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ville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Haye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du Puits) :</a:t>
            </a:r>
            <a:r>
              <a:rPr b="0" lang="fr-FR" sz="1600" spc="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R+2</a:t>
            </a: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0" y="1412640"/>
            <a:ext cx="7838640" cy="561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3"/>
          <p:cNvSpPr/>
          <p:nvPr/>
        </p:nvSpPr>
        <p:spPr>
          <a:xfrm>
            <a:off x="258120" y="963720"/>
            <a:ext cx="4224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actuellement urbanisées et</a:t>
            </a:r>
            <a:r>
              <a:rPr b="1" lang="fr-FR" sz="16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équipées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58120" y="2564280"/>
            <a:ext cx="6882480" cy="24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Secteurs d’habitat récent des</a:t>
            </a:r>
            <a:r>
              <a:rPr b="0" lang="fr-FR" sz="16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bourgs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Implantation possible en retrait des voies et limites</a:t>
            </a:r>
            <a:r>
              <a:rPr b="0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séparatives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Accès à mutualiser en cas de détachement de + de 2 lots sur les</a:t>
            </a:r>
            <a:r>
              <a:rPr b="0" lang="fr-FR" sz="1600" spc="19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arrières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Hauteurs limitées à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R+1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Part de surfaces perméables doit être  supérieure à</a:t>
            </a:r>
            <a:r>
              <a:rPr b="0" lang="fr-FR" sz="1600" spc="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25%</a:t>
            </a: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21600" y="1447920"/>
            <a:ext cx="7838640" cy="561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3"/>
          <p:cNvSpPr/>
          <p:nvPr/>
        </p:nvSpPr>
        <p:spPr>
          <a:xfrm>
            <a:off x="258120" y="963720"/>
            <a:ext cx="4224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actuellement urbanisées et</a:t>
            </a:r>
            <a:r>
              <a:rPr b="1" lang="fr-FR" sz="16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équipées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258120" y="2564280"/>
            <a:ext cx="7186680" cy="21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ZA La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Haye,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Menuiserie 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Glatigny,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carrière de</a:t>
            </a:r>
            <a:r>
              <a:rPr b="0" lang="fr-FR" sz="16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Doville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Habitations autorisées uniquement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si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intégrées aux</a:t>
            </a:r>
            <a:r>
              <a:rPr b="0" lang="fr-FR" sz="1600" spc="10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bâtiments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Hauteurs limitées à 12 m au faîtage (sauf impératifs</a:t>
            </a:r>
            <a:r>
              <a:rPr b="0" lang="fr-FR" sz="1600" spc="20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techniques)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Retrait de 5 m par rapport au voies et 3m par rapport aux limites</a:t>
            </a:r>
            <a:r>
              <a:rPr b="0" lang="fr-FR" sz="1600" spc="26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séparatives</a:t>
            </a: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258120" y="3326400"/>
            <a:ext cx="8195040" cy="242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Un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indice « h » sur les secteurs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dominante</a:t>
            </a:r>
            <a:r>
              <a:rPr b="1" lang="fr-FR" sz="1600" spc="17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habitat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Un indice « z » sur les secteurs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économique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18" strike="noStrike">
                <a:solidFill>
                  <a:srgbClr val="000000"/>
                </a:solidFill>
                <a:latin typeface="Arial"/>
              </a:rPr>
              <a:t>1AU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= équipement de la zone suffisant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pour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être urbanisée</a:t>
            </a:r>
            <a:r>
              <a:rPr b="1" lang="fr-FR" sz="1600" spc="27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immédiatement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2AU</a:t>
            </a:r>
            <a:r>
              <a:rPr b="1" lang="fr-FR" sz="1600" spc="28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=</a:t>
            </a:r>
            <a:r>
              <a:rPr b="1" lang="fr-FR" sz="1600" spc="28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équipement</a:t>
            </a:r>
            <a:r>
              <a:rPr b="1" lang="fr-FR" sz="1600" spc="29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insuffisant</a:t>
            </a:r>
            <a:r>
              <a:rPr b="1" lang="fr-FR" sz="1600" spc="29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(nécessite</a:t>
            </a:r>
            <a:r>
              <a:rPr b="1" lang="fr-FR" sz="1600" spc="27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une</a:t>
            </a:r>
            <a:r>
              <a:rPr b="1" lang="fr-FR" sz="1600" spc="29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modification</a:t>
            </a:r>
            <a:r>
              <a:rPr b="1" lang="fr-FR" sz="1600" spc="28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600" spc="29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PLUi</a:t>
            </a:r>
            <a:r>
              <a:rPr b="1" lang="fr-FR" sz="1600" spc="28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pour</a:t>
            </a:r>
            <a:r>
              <a:rPr b="1" lang="fr-FR" sz="1600" spc="28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ouvrir</a:t>
            </a:r>
            <a:r>
              <a:rPr b="1" lang="fr-FR" sz="1600" spc="29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la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 à</a:t>
            </a:r>
            <a:r>
              <a:rPr b="1" lang="fr-FR" sz="1600" spc="-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l’urbanisation)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 en </a:t>
            </a:r>
            <a:r>
              <a:rPr b="1" lang="fr-FR" sz="1600" spc="-18" strike="noStrike">
                <a:solidFill>
                  <a:srgbClr val="000000"/>
                </a:solidFill>
                <a:latin typeface="Arial"/>
              </a:rPr>
              <a:t>2AU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Doville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(partie sud), Lithaire (partie</a:t>
            </a:r>
            <a:r>
              <a:rPr b="1" lang="fr-FR" sz="1600" spc="3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nord)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258120" y="963720"/>
            <a:ext cx="667548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réservées pour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l’urbanisation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future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(importance</a:t>
            </a:r>
            <a:r>
              <a:rPr b="1" lang="fr-FR" sz="1600" spc="29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significative)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0" y="1521000"/>
            <a:ext cx="9143640" cy="1436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180720" y="1341000"/>
            <a:ext cx="5941080" cy="25358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258120" y="2564280"/>
            <a:ext cx="5511960" cy="5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Abords des cours d’eau, zones inondables part</a:t>
            </a:r>
            <a:r>
              <a:rPr b="0" lang="fr-FR" sz="1600" spc="10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débordement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258120" y="3524400"/>
            <a:ext cx="2102760" cy="11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Seuls sont admis</a:t>
            </a:r>
            <a:r>
              <a:rPr b="0" lang="fr-FR" sz="1600" spc="-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lution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modérée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2492640" y="4164840"/>
            <a:ext cx="40953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habitations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existantes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(réhabilitations,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6719760" y="4164840"/>
            <a:ext cx="99612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extensions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3" name="CustomShape 7"/>
          <p:cNvSpPr/>
          <p:nvPr/>
        </p:nvSpPr>
        <p:spPr>
          <a:xfrm>
            <a:off x="7847280" y="4164840"/>
            <a:ext cx="606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+50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%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,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258120" y="4408560"/>
            <a:ext cx="5579280" cy="5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916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annexes jusqu’à 70 m² et à 35 m maximum de</a:t>
            </a:r>
            <a:r>
              <a:rPr b="0" lang="fr-FR" sz="1600" spc="14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l’habitation)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Equipements</a:t>
            </a:r>
            <a:r>
              <a:rPr b="0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publics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180720" y="1340640"/>
            <a:ext cx="5941080" cy="706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258120" y="2564280"/>
            <a:ext cx="6280920" cy="15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Secteurs forestiers des</a:t>
            </a:r>
            <a:r>
              <a:rPr b="0" lang="fr-FR" sz="16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monts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Constructions et installations nécessaires à l’exploitation</a:t>
            </a:r>
            <a:r>
              <a:rPr b="0" lang="fr-FR" sz="1600" spc="11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forestière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180720" y="1412640"/>
            <a:ext cx="5941080" cy="237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258120" y="2564280"/>
            <a:ext cx="8192520" cy="209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Base de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loisirs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 Lithaire, zone humide Doville, mont Doville, camping St Symphorien,  terrains de sports/loisirs à Lithaire, Prétot Ste Suzanne et Saint</a:t>
            </a:r>
            <a:r>
              <a:rPr b="0" lang="fr-FR" sz="1600" spc="19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Jores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Constructions et installations de loisirs ouvertes au</a:t>
            </a:r>
            <a:r>
              <a:rPr b="0" lang="fr-FR" sz="1600" spc="10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public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Stationnement de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caravanes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180720" y="1340640"/>
            <a:ext cx="5941080" cy="236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258120" y="2564280"/>
            <a:ext cx="7375680" cy="18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Marais,</a:t>
            </a:r>
            <a:r>
              <a:rPr b="0" lang="fr-FR" sz="1600" spc="-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littoral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Seuls les équipements publics sont</a:t>
            </a:r>
            <a:r>
              <a:rPr b="0" lang="fr-FR" sz="1600" spc="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admis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Wingdings"/>
              </a:rPr>
              <a:t></a:t>
            </a:r>
            <a:r>
              <a:rPr b="0" lang="fr-FR" sz="1600" spc="-4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+ autres éléments dans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respect des dispositions particulières à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loi</a:t>
            </a:r>
            <a:r>
              <a:rPr b="0" lang="fr-FR" sz="1600" spc="18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littorale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180720" y="1340640"/>
            <a:ext cx="5941080" cy="485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258120" y="2564280"/>
            <a:ext cx="2736000" cy="121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Activités existantes en zone N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5663160" y="3844440"/>
            <a:ext cx="161748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(+30%</a:t>
            </a:r>
            <a:r>
              <a:rPr b="0" lang="fr-FR" sz="1600" spc="4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d’emprise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7376400" y="3844440"/>
            <a:ext cx="10778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au  sol </a:t>
            </a:r>
            <a:r>
              <a:rPr b="0" lang="fr-FR" sz="1600" spc="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258120" y="3844440"/>
            <a:ext cx="530892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Autorisation de l’évolution modérée de ces activités  constructions ou jusqu’à 400</a:t>
            </a:r>
            <a:r>
              <a:rPr b="0" lang="fr-F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m²)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4" name="CustomShape 7"/>
          <p:cNvSpPr/>
          <p:nvPr/>
        </p:nvSpPr>
        <p:spPr>
          <a:xfrm>
            <a:off x="180720" y="1412640"/>
            <a:ext cx="5941080" cy="4960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Image 3" descr=""/>
          <p:cNvPicPr/>
          <p:nvPr/>
        </p:nvPicPr>
        <p:blipFill>
          <a:blip r:embed="rId1"/>
          <a:stretch/>
        </p:blipFill>
        <p:spPr>
          <a:xfrm>
            <a:off x="195120" y="1371600"/>
            <a:ext cx="8753040" cy="263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258120" y="963720"/>
            <a:ext cx="53456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protégées en raison de la sensibilité des</a:t>
            </a:r>
            <a:r>
              <a:rPr b="1" lang="fr-FR" sz="16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milieux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258120" y="2564280"/>
            <a:ext cx="5210280" cy="15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Périmètres de protection du captage d’eau de Saint</a:t>
            </a:r>
            <a:r>
              <a:rPr b="0" lang="fr-FR" sz="1600" spc="13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Jores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Renvoi aux dispositions de l’arrêté</a:t>
            </a:r>
            <a:r>
              <a:rPr b="0" lang="fr-FR" sz="1600" spc="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préfectoral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180720" y="1340640"/>
            <a:ext cx="5941080" cy="275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109080" y="1341000"/>
            <a:ext cx="8925840" cy="2884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258120" y="2564280"/>
            <a:ext cx="2081880" cy="15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Zones</a:t>
            </a:r>
            <a:r>
              <a:rPr b="0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agricoles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Sont admises</a:t>
            </a:r>
            <a:r>
              <a:rPr b="0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6719760" y="4484880"/>
            <a:ext cx="99612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extensions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7847280" y="4484880"/>
            <a:ext cx="6062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+50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%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,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258120" y="4164840"/>
            <a:ext cx="632988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Constructions nécessaires à l’activité</a:t>
            </a:r>
            <a:r>
              <a:rPr b="0" lang="fr-FR" sz="1600" spc="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lution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modérée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des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hab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ta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ions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istantes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fr-FR" sz="1600" spc="-12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éhab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litatio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s,  annexes jusqu’à 70 m² et à 35 m maximum de</a:t>
            </a:r>
            <a:r>
              <a:rPr b="0" lang="fr-FR" sz="1600" spc="14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l’habitation)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Equipements</a:t>
            </a:r>
            <a:r>
              <a:rPr b="0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publics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28" name="CustomShape 7"/>
          <p:cNvSpPr/>
          <p:nvPr/>
        </p:nvSpPr>
        <p:spPr>
          <a:xfrm>
            <a:off x="109080" y="1340640"/>
            <a:ext cx="8925840" cy="611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3197160" y="2884320"/>
            <a:ext cx="355068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La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Cuiro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teri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La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Sangsurière,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6872040" y="2884320"/>
            <a:ext cx="15822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ts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83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ent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la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258120" y="2564280"/>
            <a:ext cx="2811600" cy="8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La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Dupineri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La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Loue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teri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,  Besnarderie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258120" y="3768480"/>
            <a:ext cx="2590560" cy="88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Sont admises</a:t>
            </a:r>
            <a:r>
              <a:rPr b="0" lang="fr-FR" sz="16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Les nouvelles</a:t>
            </a:r>
            <a:r>
              <a:rPr b="0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habitations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5" name="CustomShape 7"/>
          <p:cNvSpPr/>
          <p:nvPr/>
        </p:nvSpPr>
        <p:spPr>
          <a:xfrm>
            <a:off x="91440" y="1412640"/>
            <a:ext cx="8925840" cy="2948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258120" y="2564280"/>
            <a:ext cx="7606800" cy="15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Extensions à long terme des bourgs de Prétot, Saint Jores, Neufmesnil,</a:t>
            </a:r>
            <a:r>
              <a:rPr b="0" lang="fr-FR" sz="1600" spc="25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Montgardon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Constructions agricoles</a:t>
            </a:r>
            <a:r>
              <a:rPr b="0" lang="fr-FR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interdites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91440" y="1281960"/>
            <a:ext cx="8925840" cy="2743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258120" y="2564280"/>
            <a:ext cx="4792680" cy="21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Abords des marais et des monts, espace</a:t>
            </a:r>
            <a:r>
              <a:rPr b="0" lang="fr-FR" sz="1600" spc="11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rétro-littoral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Conditions particulières d’intégration</a:t>
            </a:r>
            <a:r>
              <a:rPr b="0" lang="fr-FR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paysagère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Préservation des vues sur les</a:t>
            </a:r>
            <a:r>
              <a:rPr b="0" lang="fr-FR" sz="1600" spc="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Marais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Hauteurs limitées à 6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73800" y="1282320"/>
            <a:ext cx="8925840" cy="561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258120" y="2564280"/>
            <a:ext cx="3977280" cy="121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Activités existantes non agricoles en zone</a:t>
            </a:r>
            <a:r>
              <a:rPr b="0" lang="fr-FR" sz="1600" spc="-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4370400" y="3844440"/>
            <a:ext cx="29106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ces  activités  (+30% </a:t>
            </a:r>
            <a:r>
              <a:rPr b="0" lang="fr-FR" sz="1600" spc="17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d’emprise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7376400" y="3844440"/>
            <a:ext cx="10778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au  sol </a:t>
            </a:r>
            <a:r>
              <a:rPr b="0" lang="fr-FR" sz="1600" spc="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258120" y="3844440"/>
            <a:ext cx="401724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Autorisation de l’évolution modérée de  constructions ou jusqu’à 400</a:t>
            </a:r>
            <a:r>
              <a:rPr b="0" lang="fr-F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m²)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>
            <a:off x="73800" y="1335960"/>
            <a:ext cx="8925840" cy="558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258120" y="963720"/>
            <a:ext cx="25185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Zones à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vocation</a:t>
            </a:r>
            <a:r>
              <a:rPr b="1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agricole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258120" y="2564280"/>
            <a:ext cx="8191800" cy="177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Secteurs concernés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Activités touristiques existantes en zone</a:t>
            </a:r>
            <a:r>
              <a:rPr b="0" lang="fr-FR" sz="1600" spc="-2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8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Développement modéré possibles des activités touristiques (extensions et bâtiments  annexes)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73800" y="1335960"/>
            <a:ext cx="8925840" cy="560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80800" y="1886040"/>
            <a:ext cx="7064640" cy="18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Dispositions particulières pour les réhabilitations : matériaux,</a:t>
            </a:r>
            <a:r>
              <a:rPr b="0" lang="fr-FR" sz="1600" spc="18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techniques,…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Dispositions spécifiques à chaque catégorie d’éléments</a:t>
            </a:r>
            <a:r>
              <a:rPr b="0" lang="fr-FR" sz="1600" spc="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lvl="1" marL="1041480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Habitations, châteaux, anciennes</a:t>
            </a:r>
            <a:r>
              <a:rPr b="0" lang="fr-FR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gares</a:t>
            </a:r>
            <a:endParaRPr b="0" lang="fr-FR" sz="1600" spc="-1" strike="noStrike">
              <a:latin typeface="Arial"/>
            </a:endParaRPr>
          </a:p>
          <a:p>
            <a:pPr lvl="1" marL="1041480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Petit patrimoine (puits,</a:t>
            </a:r>
            <a:r>
              <a:rPr b="0" lang="fr-FR" sz="16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lavoir)</a:t>
            </a:r>
            <a:endParaRPr b="0" lang="fr-FR" sz="1600" spc="-1" strike="noStrike">
              <a:latin typeface="Arial"/>
            </a:endParaRPr>
          </a:p>
          <a:p>
            <a:pPr lvl="1" marL="1041480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Murs</a:t>
            </a:r>
            <a:r>
              <a:rPr b="0" lang="fr-FR" sz="1600" spc="-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traditionnels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1024920" y="5407200"/>
            <a:ext cx="733716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Principes de compensation des haies supprimées précisés aux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OAP</a:t>
            </a:r>
            <a:r>
              <a:rPr b="0" lang="fr-FR" sz="16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thématiques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192600" y="1052640"/>
            <a:ext cx="6779520" cy="804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5"/>
          <p:cNvSpPr/>
          <p:nvPr/>
        </p:nvSpPr>
        <p:spPr>
          <a:xfrm>
            <a:off x="202680" y="3850200"/>
            <a:ext cx="6779520" cy="1352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280800" y="2846160"/>
            <a:ext cx="7624080" cy="121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Principes de compensation des haies supprimées précisés aux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OAP</a:t>
            </a:r>
            <a:r>
              <a:rPr b="0" lang="fr-FR" sz="16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thématiques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Zones humides</a:t>
            </a:r>
            <a:r>
              <a:rPr b="0" lang="fr-FR" sz="1600" spc="-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7581960" y="4446720"/>
            <a:ext cx="894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dans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1600" spc="-18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1024920" y="4126680"/>
            <a:ext cx="6462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736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application des dispositions du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SAGE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et du code de</a:t>
            </a:r>
            <a:r>
              <a:rPr b="0" lang="fr-FR" sz="1600" spc="12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l’environnement</a:t>
            </a:r>
            <a:endParaRPr b="0" lang="fr-FR" sz="1600" spc="-1" strike="noStrike">
              <a:latin typeface="Arial"/>
            </a:endParaRPr>
          </a:p>
          <a:p>
            <a:pPr marL="297360" indent="-2840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Précisions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sur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la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prise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en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compte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de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ces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zones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humides</a:t>
            </a:r>
            <a:endParaRPr b="0" lang="fr-FR" sz="1600" spc="-1" strike="noStrike">
              <a:latin typeface="Arial"/>
            </a:endParaRPr>
          </a:p>
          <a:p>
            <a:pPr marL="297360">
              <a:lnSpc>
                <a:spcPct val="100000"/>
              </a:lnSpc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aménagements aux</a:t>
            </a:r>
            <a:r>
              <a:rPr b="0" lang="fr-FR" sz="16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OAP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192600" y="1124640"/>
            <a:ext cx="6779520" cy="371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6"/>
          <p:cNvSpPr/>
          <p:nvPr/>
        </p:nvSpPr>
        <p:spPr>
          <a:xfrm>
            <a:off x="202680" y="1628640"/>
            <a:ext cx="6779520" cy="34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7"/>
          <p:cNvSpPr/>
          <p:nvPr/>
        </p:nvSpPr>
        <p:spPr>
          <a:xfrm>
            <a:off x="192600" y="2060640"/>
            <a:ext cx="6779520" cy="3542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07640" y="819000"/>
            <a:ext cx="8640720" cy="5841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3"/>
          <p:cNvSpPr/>
          <p:nvPr/>
        </p:nvSpPr>
        <p:spPr>
          <a:xfrm>
            <a:off x="6905520" y="1607400"/>
            <a:ext cx="1584000" cy="830880"/>
          </a:xfrm>
          <a:custGeom>
            <a:avLst/>
            <a:gdLst/>
            <a:ah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"/>
          <p:cNvSpPr/>
          <p:nvPr/>
        </p:nvSpPr>
        <p:spPr>
          <a:xfrm>
            <a:off x="6905520" y="1607400"/>
            <a:ext cx="1584000" cy="5212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</a:t>
            </a:r>
            <a:r>
              <a:rPr b="1" lang="fr-FR" sz="1600" spc="-7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objectifs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107640" y="1124640"/>
            <a:ext cx="4680360" cy="1296360"/>
          </a:xfrm>
          <a:custGeom>
            <a:avLst/>
            <a:gdLst/>
            <a:ahLst/>
            <a:rect l="l" t="t" r="r" b="b"/>
            <a:pathLst>
              <a:path w="4680585" h="1296670">
                <a:moveTo>
                  <a:pt x="0" y="216026"/>
                </a:moveTo>
                <a:lnTo>
                  <a:pt x="5705" y="166511"/>
                </a:lnTo>
                <a:lnTo>
                  <a:pt x="21958" y="121048"/>
                </a:lnTo>
                <a:lnTo>
                  <a:pt x="47460" y="80936"/>
                </a:lnTo>
                <a:lnTo>
                  <a:pt x="80915" y="47476"/>
                </a:lnTo>
                <a:lnTo>
                  <a:pt x="121026" y="21966"/>
                </a:lnTo>
                <a:lnTo>
                  <a:pt x="166496" y="5708"/>
                </a:lnTo>
                <a:lnTo>
                  <a:pt x="216028" y="0"/>
                </a:lnTo>
                <a:lnTo>
                  <a:pt x="4464495" y="0"/>
                </a:lnTo>
                <a:lnTo>
                  <a:pt x="4514011" y="5708"/>
                </a:lnTo>
                <a:lnTo>
                  <a:pt x="4559474" y="21966"/>
                </a:lnTo>
                <a:lnTo>
                  <a:pt x="4599586" y="47476"/>
                </a:lnTo>
                <a:lnTo>
                  <a:pt x="4633046" y="80936"/>
                </a:lnTo>
                <a:lnTo>
                  <a:pt x="4658555" y="121048"/>
                </a:lnTo>
                <a:lnTo>
                  <a:pt x="4674814" y="166511"/>
                </a:lnTo>
                <a:lnTo>
                  <a:pt x="4680522" y="216026"/>
                </a:lnTo>
                <a:lnTo>
                  <a:pt x="4680522" y="1080135"/>
                </a:lnTo>
                <a:lnTo>
                  <a:pt x="4674814" y="1129690"/>
                </a:lnTo>
                <a:lnTo>
                  <a:pt x="4658555" y="1175169"/>
                </a:lnTo>
                <a:lnTo>
                  <a:pt x="4633046" y="1215278"/>
                </a:lnTo>
                <a:lnTo>
                  <a:pt x="4599586" y="1248725"/>
                </a:lnTo>
                <a:lnTo>
                  <a:pt x="4559474" y="1274217"/>
                </a:lnTo>
                <a:lnTo>
                  <a:pt x="4514011" y="1290460"/>
                </a:lnTo>
                <a:lnTo>
                  <a:pt x="4464495" y="1296162"/>
                </a:lnTo>
                <a:lnTo>
                  <a:pt x="216028" y="1296162"/>
                </a:lnTo>
                <a:lnTo>
                  <a:pt x="166496" y="1290460"/>
                </a:lnTo>
                <a:lnTo>
                  <a:pt x="121026" y="1274217"/>
                </a:lnTo>
                <a:lnTo>
                  <a:pt x="80915" y="1248725"/>
                </a:lnTo>
                <a:lnTo>
                  <a:pt x="47460" y="1215278"/>
                </a:lnTo>
                <a:lnTo>
                  <a:pt x="21958" y="1175169"/>
                </a:lnTo>
                <a:lnTo>
                  <a:pt x="5705" y="1129690"/>
                </a:lnTo>
                <a:lnTo>
                  <a:pt x="0" y="1080135"/>
                </a:lnTo>
                <a:lnTo>
                  <a:pt x="0" y="216026"/>
                </a:lnTo>
                <a:close/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6"/>
          <p:cNvSpPr/>
          <p:nvPr/>
        </p:nvSpPr>
        <p:spPr>
          <a:xfrm>
            <a:off x="4788000" y="1705320"/>
            <a:ext cx="2120040" cy="336240"/>
          </a:xfrm>
          <a:custGeom>
            <a:avLst/>
            <a:gdLst/>
            <a:ahLst/>
            <a:rect l="l" t="t" r="r" b="b"/>
            <a:pathLst>
              <a:path w="2120265" h="336550">
                <a:moveTo>
                  <a:pt x="109877" y="61185"/>
                </a:moveTo>
                <a:lnTo>
                  <a:pt x="75179" y="76300"/>
                </a:lnTo>
                <a:lnTo>
                  <a:pt x="105326" y="99019"/>
                </a:lnTo>
                <a:lnTo>
                  <a:pt x="2115311" y="336369"/>
                </a:lnTo>
                <a:lnTo>
                  <a:pt x="2119883" y="298523"/>
                </a:lnTo>
                <a:lnTo>
                  <a:pt x="109877" y="61185"/>
                </a:lnTo>
                <a:close/>
                <a:moveTo>
                  <a:pt x="158668" y="0"/>
                </a:moveTo>
                <a:lnTo>
                  <a:pt x="151257" y="1597"/>
                </a:lnTo>
                <a:lnTo>
                  <a:pt x="0" y="67383"/>
                </a:lnTo>
                <a:lnTo>
                  <a:pt x="131825" y="166697"/>
                </a:lnTo>
                <a:lnTo>
                  <a:pt x="138636" y="169959"/>
                </a:lnTo>
                <a:lnTo>
                  <a:pt x="145923" y="170316"/>
                </a:lnTo>
                <a:lnTo>
                  <a:pt x="152828" y="167911"/>
                </a:lnTo>
                <a:lnTo>
                  <a:pt x="158496" y="162887"/>
                </a:lnTo>
                <a:lnTo>
                  <a:pt x="161776" y="156077"/>
                </a:lnTo>
                <a:lnTo>
                  <a:pt x="162163" y="148790"/>
                </a:lnTo>
                <a:lnTo>
                  <a:pt x="159764" y="141884"/>
                </a:lnTo>
                <a:lnTo>
                  <a:pt x="154686" y="136217"/>
                </a:lnTo>
                <a:lnTo>
                  <a:pt x="105326" y="99019"/>
                </a:lnTo>
                <a:lnTo>
                  <a:pt x="35305" y="90751"/>
                </a:lnTo>
                <a:lnTo>
                  <a:pt x="39750" y="52905"/>
                </a:lnTo>
                <a:lnTo>
                  <a:pt x="128886" y="52905"/>
                </a:lnTo>
                <a:lnTo>
                  <a:pt x="166497" y="36522"/>
                </a:lnTo>
                <a:lnTo>
                  <a:pt x="172706" y="32182"/>
                </a:lnTo>
                <a:lnTo>
                  <a:pt x="176641" y="25997"/>
                </a:lnTo>
                <a:lnTo>
                  <a:pt x="177980" y="18788"/>
                </a:lnTo>
                <a:lnTo>
                  <a:pt x="176402" y="11376"/>
                </a:lnTo>
                <a:lnTo>
                  <a:pt x="172063" y="5187"/>
                </a:lnTo>
                <a:lnTo>
                  <a:pt x="165877" y="1295"/>
                </a:lnTo>
                <a:lnTo>
                  <a:pt x="158668" y="0"/>
                </a:lnTo>
                <a:close/>
                <a:moveTo>
                  <a:pt x="39750" y="52905"/>
                </a:moveTo>
                <a:lnTo>
                  <a:pt x="35305" y="90751"/>
                </a:lnTo>
                <a:lnTo>
                  <a:pt x="105326" y="99019"/>
                </a:lnTo>
                <a:lnTo>
                  <a:pt x="92500" y="89354"/>
                </a:lnTo>
                <a:lnTo>
                  <a:pt x="45212" y="89354"/>
                </a:lnTo>
                <a:lnTo>
                  <a:pt x="49022" y="56588"/>
                </a:lnTo>
                <a:lnTo>
                  <a:pt x="70942" y="56588"/>
                </a:lnTo>
                <a:lnTo>
                  <a:pt x="39750" y="52905"/>
                </a:lnTo>
                <a:close/>
                <a:moveTo>
                  <a:pt x="49022" y="56588"/>
                </a:moveTo>
                <a:lnTo>
                  <a:pt x="45212" y="89354"/>
                </a:lnTo>
                <a:lnTo>
                  <a:pt x="75179" y="76300"/>
                </a:lnTo>
                <a:lnTo>
                  <a:pt x="49022" y="56588"/>
                </a:lnTo>
                <a:close/>
                <a:moveTo>
                  <a:pt x="75179" y="76300"/>
                </a:moveTo>
                <a:lnTo>
                  <a:pt x="45212" y="89354"/>
                </a:lnTo>
                <a:lnTo>
                  <a:pt x="92500" y="89354"/>
                </a:lnTo>
                <a:lnTo>
                  <a:pt x="75179" y="76300"/>
                </a:lnTo>
                <a:close/>
                <a:moveTo>
                  <a:pt x="70942" y="56588"/>
                </a:moveTo>
                <a:lnTo>
                  <a:pt x="49022" y="56588"/>
                </a:lnTo>
                <a:lnTo>
                  <a:pt x="75179" y="76300"/>
                </a:lnTo>
                <a:lnTo>
                  <a:pt x="109877" y="61185"/>
                </a:lnTo>
                <a:lnTo>
                  <a:pt x="70942" y="56588"/>
                </a:lnTo>
                <a:close/>
                <a:moveTo>
                  <a:pt x="128886" y="52905"/>
                </a:moveTo>
                <a:lnTo>
                  <a:pt x="39750" y="52905"/>
                </a:lnTo>
                <a:lnTo>
                  <a:pt x="109877" y="61185"/>
                </a:lnTo>
                <a:lnTo>
                  <a:pt x="128886" y="529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280800" y="3350520"/>
            <a:ext cx="819504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Interdiction des défrichements dans les espaces boisés</a:t>
            </a:r>
            <a:r>
              <a:rPr b="0" lang="fr-FR" sz="1600" spc="13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classés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Protection des itinéraires piétons (continuité, sécurité,</a:t>
            </a:r>
            <a:r>
              <a:rPr b="0" lang="fr-FR" sz="1600" spc="21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environnement)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Secteurs commerciaux : Obligation de conserver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les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vitrines commerciales dans leurs  formes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232560" y="1052640"/>
            <a:ext cx="7709400" cy="2003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290880" y="5271120"/>
            <a:ext cx="6194160" cy="88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Limitations aux possibilités de construire sur les zones de</a:t>
            </a:r>
            <a:r>
              <a:rPr b="0" lang="fr-FR" sz="16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risques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Retrait de 75 m au voisinage de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0" lang="fr-FR" sz="1600" spc="-9" strike="noStrike">
                <a:solidFill>
                  <a:srgbClr val="000000"/>
                </a:solidFill>
                <a:latin typeface="Arial"/>
              </a:rPr>
              <a:t>RD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900 (hors</a:t>
            </a:r>
            <a:r>
              <a:rPr b="0" lang="fr-FR" sz="16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agglomération)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251640" y="966240"/>
            <a:ext cx="8302680" cy="41479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290880" y="2378160"/>
            <a:ext cx="8196840" cy="8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Règles particulières</a:t>
            </a:r>
            <a:r>
              <a:rPr b="1" lang="fr-FR" sz="1600" spc="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469800">
              <a:lnSpc>
                <a:spcPct val="100000"/>
              </a:lnSpc>
              <a:spcBef>
                <a:spcPts val="601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Un  indice  «  l  »  sur  les  communes  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littorales 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  application  des </a:t>
            </a:r>
            <a:r>
              <a:rPr b="1" lang="fr-FR" sz="1600" spc="22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dispositions</a:t>
            </a:r>
            <a:endParaRPr b="0" lang="fr-FR" sz="1600" spc="-1" strike="noStrike">
              <a:latin typeface="Arial"/>
            </a:endParaRPr>
          </a:p>
          <a:p>
            <a:pPr marL="75636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spécifiques à la loi littoral</a:t>
            </a:r>
            <a:r>
              <a:rPr b="1" lang="fr-FR" sz="1600" spc="9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4339080" y="3582360"/>
            <a:ext cx="414684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iq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me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en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té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29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il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lages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1034640" y="3262320"/>
            <a:ext cx="3160800" cy="8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736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extension de</a:t>
            </a:r>
            <a:r>
              <a:rPr b="1" lang="fr-FR" sz="1600" spc="-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l’urbanisation,</a:t>
            </a:r>
            <a:endParaRPr b="0" lang="fr-FR" sz="1600" spc="-1" strike="noStrike">
              <a:latin typeface="Arial"/>
            </a:endParaRPr>
          </a:p>
          <a:p>
            <a:pPr marL="297360" indent="-2840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extens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on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l’u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ba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is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on  existants,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1034640" y="4146480"/>
            <a:ext cx="6555960" cy="5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736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constructions  agricoles possibles </a:t>
            </a:r>
            <a:r>
              <a:rPr b="1" lang="fr-FR" sz="1600" spc="-12" strike="noStrike">
                <a:solidFill>
                  <a:srgbClr val="000000"/>
                </a:solidFill>
                <a:latin typeface="Arial"/>
              </a:rPr>
              <a:t>avec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dérogation de la</a:t>
            </a:r>
            <a:r>
              <a:rPr b="1" lang="fr-FR" sz="1600" spc="20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CDNPS</a:t>
            </a:r>
            <a:endParaRPr b="0" lang="fr-F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1"/>
              </a:spcBef>
            </a:pPr>
            <a:r>
              <a:rPr b="0" lang="fr-FR" sz="1600" spc="-4" strike="noStrike">
                <a:solidFill>
                  <a:srgbClr val="000000"/>
                </a:solidFill>
                <a:latin typeface="Wingdings"/>
              </a:rPr>
              <a:t></a:t>
            </a:r>
            <a:r>
              <a:rPr b="0" lang="fr-FR" sz="1600" spc="-4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…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179640" y="980640"/>
            <a:ext cx="8945640" cy="1007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07640" y="819000"/>
            <a:ext cx="8640720" cy="5841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"/>
          <p:cNvSpPr/>
          <p:nvPr/>
        </p:nvSpPr>
        <p:spPr>
          <a:xfrm>
            <a:off x="6905520" y="1607400"/>
            <a:ext cx="1987200" cy="1077120"/>
          </a:xfrm>
          <a:custGeom>
            <a:avLst/>
            <a:gdLst/>
            <a:ahLst/>
            <a:rect l="l" t="t" r="r" b="b"/>
            <a:pathLst>
              <a:path w="1987550" h="1077595">
                <a:moveTo>
                  <a:pt x="0" y="1077214"/>
                </a:moveTo>
                <a:lnTo>
                  <a:pt x="1987042" y="1077214"/>
                </a:lnTo>
                <a:lnTo>
                  <a:pt x="1987042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4"/>
          <p:cNvSpPr/>
          <p:nvPr/>
        </p:nvSpPr>
        <p:spPr>
          <a:xfrm>
            <a:off x="6905520" y="1607400"/>
            <a:ext cx="1987200" cy="1008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308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 prescriptions  et  recommandations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107640" y="2399040"/>
            <a:ext cx="4680360" cy="3117960"/>
          </a:xfrm>
          <a:custGeom>
            <a:avLst/>
            <a:gdLst/>
            <a:ahLst/>
            <a:rect l="l" t="t" r="r" b="b"/>
            <a:pathLst>
              <a:path w="4680585" h="3118485">
                <a:moveTo>
                  <a:pt x="0" y="519683"/>
                </a:moveTo>
                <a:lnTo>
                  <a:pt x="2123" y="472400"/>
                </a:lnTo>
                <a:lnTo>
                  <a:pt x="8372" y="426301"/>
                </a:lnTo>
                <a:lnTo>
                  <a:pt x="18563" y="381573"/>
                </a:lnTo>
                <a:lnTo>
                  <a:pt x="32512" y="338398"/>
                </a:lnTo>
                <a:lnTo>
                  <a:pt x="50035" y="296960"/>
                </a:lnTo>
                <a:lnTo>
                  <a:pt x="70950" y="257443"/>
                </a:lnTo>
                <a:lnTo>
                  <a:pt x="95073" y="220031"/>
                </a:lnTo>
                <a:lnTo>
                  <a:pt x="122220" y="184907"/>
                </a:lnTo>
                <a:lnTo>
                  <a:pt x="152208" y="152257"/>
                </a:lnTo>
                <a:lnTo>
                  <a:pt x="184854" y="122262"/>
                </a:lnTo>
                <a:lnTo>
                  <a:pt x="219973" y="95108"/>
                </a:lnTo>
                <a:lnTo>
                  <a:pt x="257383" y="70978"/>
                </a:lnTo>
                <a:lnTo>
                  <a:pt x="296901" y="50056"/>
                </a:lnTo>
                <a:lnTo>
                  <a:pt x="338341" y="32526"/>
                </a:lnTo>
                <a:lnTo>
                  <a:pt x="381522" y="18571"/>
                </a:lnTo>
                <a:lnTo>
                  <a:pt x="426260" y="8376"/>
                </a:lnTo>
                <a:lnTo>
                  <a:pt x="472371" y="2124"/>
                </a:lnTo>
                <a:lnTo>
                  <a:pt x="519672" y="0"/>
                </a:lnTo>
                <a:lnTo>
                  <a:pt x="4160838" y="0"/>
                </a:lnTo>
                <a:lnTo>
                  <a:pt x="4208141" y="2124"/>
                </a:lnTo>
                <a:lnTo>
                  <a:pt x="4254254" y="8376"/>
                </a:lnTo>
                <a:lnTo>
                  <a:pt x="4298993" y="18571"/>
                </a:lnTo>
                <a:lnTo>
                  <a:pt x="4342175" y="32526"/>
                </a:lnTo>
                <a:lnTo>
                  <a:pt x="4383617" y="50056"/>
                </a:lnTo>
                <a:lnTo>
                  <a:pt x="4423136" y="70978"/>
                </a:lnTo>
                <a:lnTo>
                  <a:pt x="4460547" y="95108"/>
                </a:lnTo>
                <a:lnTo>
                  <a:pt x="4495667" y="122262"/>
                </a:lnTo>
                <a:lnTo>
                  <a:pt x="4528313" y="152257"/>
                </a:lnTo>
                <a:lnTo>
                  <a:pt x="4558301" y="184907"/>
                </a:lnTo>
                <a:lnTo>
                  <a:pt x="4585449" y="220031"/>
                </a:lnTo>
                <a:lnTo>
                  <a:pt x="4609572" y="257443"/>
                </a:lnTo>
                <a:lnTo>
                  <a:pt x="4630487" y="296960"/>
                </a:lnTo>
                <a:lnTo>
                  <a:pt x="4648010" y="338398"/>
                </a:lnTo>
                <a:lnTo>
                  <a:pt x="4661959" y="381573"/>
                </a:lnTo>
                <a:lnTo>
                  <a:pt x="4672150" y="426301"/>
                </a:lnTo>
                <a:lnTo>
                  <a:pt x="4678399" y="472400"/>
                </a:lnTo>
                <a:lnTo>
                  <a:pt x="4680522" y="519683"/>
                </a:lnTo>
                <a:lnTo>
                  <a:pt x="4680522" y="2598419"/>
                </a:lnTo>
                <a:lnTo>
                  <a:pt x="4678399" y="2645722"/>
                </a:lnTo>
                <a:lnTo>
                  <a:pt x="4672150" y="2691835"/>
                </a:lnTo>
                <a:lnTo>
                  <a:pt x="4661959" y="2736574"/>
                </a:lnTo>
                <a:lnTo>
                  <a:pt x="4648010" y="2779757"/>
                </a:lnTo>
                <a:lnTo>
                  <a:pt x="4630487" y="2821199"/>
                </a:lnTo>
                <a:lnTo>
                  <a:pt x="4609572" y="2860717"/>
                </a:lnTo>
                <a:lnTo>
                  <a:pt x="4585449" y="2898128"/>
                </a:lnTo>
                <a:lnTo>
                  <a:pt x="4558301" y="2933248"/>
                </a:lnTo>
                <a:lnTo>
                  <a:pt x="4528313" y="2965894"/>
                </a:lnTo>
                <a:lnTo>
                  <a:pt x="4495667" y="2995882"/>
                </a:lnTo>
                <a:lnTo>
                  <a:pt x="4460547" y="3023030"/>
                </a:lnTo>
                <a:lnTo>
                  <a:pt x="4423136" y="3047153"/>
                </a:lnTo>
                <a:lnTo>
                  <a:pt x="4383617" y="3068068"/>
                </a:lnTo>
                <a:lnTo>
                  <a:pt x="4342175" y="3085592"/>
                </a:lnTo>
                <a:lnTo>
                  <a:pt x="4298993" y="3099540"/>
                </a:lnTo>
                <a:lnTo>
                  <a:pt x="4254254" y="3109731"/>
                </a:lnTo>
                <a:lnTo>
                  <a:pt x="4208141" y="3115980"/>
                </a:lnTo>
                <a:lnTo>
                  <a:pt x="4160838" y="3118104"/>
                </a:lnTo>
                <a:lnTo>
                  <a:pt x="519672" y="3118104"/>
                </a:lnTo>
                <a:lnTo>
                  <a:pt x="472371" y="3115980"/>
                </a:lnTo>
                <a:lnTo>
                  <a:pt x="426260" y="3109731"/>
                </a:lnTo>
                <a:lnTo>
                  <a:pt x="381522" y="3099540"/>
                </a:lnTo>
                <a:lnTo>
                  <a:pt x="338341" y="3085591"/>
                </a:lnTo>
                <a:lnTo>
                  <a:pt x="296901" y="3068068"/>
                </a:lnTo>
                <a:lnTo>
                  <a:pt x="257383" y="3047153"/>
                </a:lnTo>
                <a:lnTo>
                  <a:pt x="219973" y="3023030"/>
                </a:lnTo>
                <a:lnTo>
                  <a:pt x="184854" y="2995882"/>
                </a:lnTo>
                <a:lnTo>
                  <a:pt x="152208" y="2965894"/>
                </a:lnTo>
                <a:lnTo>
                  <a:pt x="122220" y="2933248"/>
                </a:lnTo>
                <a:lnTo>
                  <a:pt x="95073" y="2898128"/>
                </a:lnTo>
                <a:lnTo>
                  <a:pt x="70950" y="2860717"/>
                </a:lnTo>
                <a:lnTo>
                  <a:pt x="50035" y="2821199"/>
                </a:lnTo>
                <a:lnTo>
                  <a:pt x="32512" y="2779757"/>
                </a:lnTo>
                <a:lnTo>
                  <a:pt x="18563" y="2736574"/>
                </a:lnTo>
                <a:lnTo>
                  <a:pt x="8372" y="2691835"/>
                </a:lnTo>
                <a:lnTo>
                  <a:pt x="2123" y="2645722"/>
                </a:lnTo>
                <a:lnTo>
                  <a:pt x="0" y="2598419"/>
                </a:lnTo>
                <a:lnTo>
                  <a:pt x="0" y="519683"/>
                </a:lnTo>
                <a:close/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6"/>
          <p:cNvSpPr/>
          <p:nvPr/>
        </p:nvSpPr>
        <p:spPr>
          <a:xfrm>
            <a:off x="4788000" y="2131560"/>
            <a:ext cx="2130120" cy="1826640"/>
          </a:xfrm>
          <a:custGeom>
            <a:avLst/>
            <a:gdLst/>
            <a:ahLst/>
            <a:rect l="l" t="t" r="r" b="b"/>
            <a:pathLst>
              <a:path w="2130425" h="1826895">
                <a:moveTo>
                  <a:pt x="71016" y="1658242"/>
                </a:moveTo>
                <a:lnTo>
                  <a:pt x="63976" y="1660112"/>
                </a:lnTo>
                <a:lnTo>
                  <a:pt x="58126" y="1664505"/>
                </a:lnTo>
                <a:lnTo>
                  <a:pt x="54228" y="1671066"/>
                </a:lnTo>
                <a:lnTo>
                  <a:pt x="0" y="1826895"/>
                </a:lnTo>
                <a:lnTo>
                  <a:pt x="55770" y="1816735"/>
                </a:lnTo>
                <a:lnTo>
                  <a:pt x="41148" y="1816735"/>
                </a:lnTo>
                <a:lnTo>
                  <a:pt x="16383" y="1787779"/>
                </a:lnTo>
                <a:lnTo>
                  <a:pt x="69926" y="1741951"/>
                </a:lnTo>
                <a:lnTo>
                  <a:pt x="90297" y="1683512"/>
                </a:lnTo>
                <a:lnTo>
                  <a:pt x="91309" y="1676024"/>
                </a:lnTo>
                <a:lnTo>
                  <a:pt x="89439" y="1668954"/>
                </a:lnTo>
                <a:lnTo>
                  <a:pt x="85046" y="1663098"/>
                </a:lnTo>
                <a:lnTo>
                  <a:pt x="78486" y="1659255"/>
                </a:lnTo>
                <a:lnTo>
                  <a:pt x="71016" y="1658242"/>
                </a:lnTo>
                <a:close/>
                <a:moveTo>
                  <a:pt x="69926" y="1741951"/>
                </a:moveTo>
                <a:lnTo>
                  <a:pt x="16383" y="1787779"/>
                </a:lnTo>
                <a:lnTo>
                  <a:pt x="41148" y="1816735"/>
                </a:lnTo>
                <a:lnTo>
                  <a:pt x="50793" y="1808480"/>
                </a:lnTo>
                <a:lnTo>
                  <a:pt x="46736" y="1808480"/>
                </a:lnTo>
                <a:lnTo>
                  <a:pt x="25400" y="1783461"/>
                </a:lnTo>
                <a:lnTo>
                  <a:pt x="57486" y="1777638"/>
                </a:lnTo>
                <a:lnTo>
                  <a:pt x="69926" y="1741951"/>
                </a:lnTo>
                <a:close/>
                <a:moveTo>
                  <a:pt x="155575" y="1759839"/>
                </a:moveTo>
                <a:lnTo>
                  <a:pt x="94725" y="1770881"/>
                </a:lnTo>
                <a:lnTo>
                  <a:pt x="41148" y="1816735"/>
                </a:lnTo>
                <a:lnTo>
                  <a:pt x="55770" y="1816735"/>
                </a:lnTo>
                <a:lnTo>
                  <a:pt x="162433" y="1797304"/>
                </a:lnTo>
                <a:lnTo>
                  <a:pt x="177673" y="1775206"/>
                </a:lnTo>
                <a:lnTo>
                  <a:pt x="174916" y="1768143"/>
                </a:lnTo>
                <a:lnTo>
                  <a:pt x="169814" y="1762902"/>
                </a:lnTo>
                <a:lnTo>
                  <a:pt x="163117" y="1759971"/>
                </a:lnTo>
                <a:lnTo>
                  <a:pt x="155575" y="1759839"/>
                </a:lnTo>
                <a:close/>
                <a:moveTo>
                  <a:pt x="57486" y="1777638"/>
                </a:moveTo>
                <a:lnTo>
                  <a:pt x="25400" y="1783461"/>
                </a:lnTo>
                <a:lnTo>
                  <a:pt x="46736" y="1808480"/>
                </a:lnTo>
                <a:lnTo>
                  <a:pt x="57486" y="1777638"/>
                </a:lnTo>
                <a:close/>
                <a:moveTo>
                  <a:pt x="94725" y="1770881"/>
                </a:moveTo>
                <a:lnTo>
                  <a:pt x="57486" y="1777638"/>
                </a:lnTo>
                <a:lnTo>
                  <a:pt x="46736" y="1808480"/>
                </a:lnTo>
                <a:lnTo>
                  <a:pt x="50793" y="1808480"/>
                </a:lnTo>
                <a:lnTo>
                  <a:pt x="94725" y="1770881"/>
                </a:lnTo>
                <a:close/>
                <a:moveTo>
                  <a:pt x="2105152" y="0"/>
                </a:moveTo>
                <a:lnTo>
                  <a:pt x="69926" y="1741951"/>
                </a:lnTo>
                <a:lnTo>
                  <a:pt x="57486" y="1777638"/>
                </a:lnTo>
                <a:lnTo>
                  <a:pt x="94725" y="1770881"/>
                </a:lnTo>
                <a:lnTo>
                  <a:pt x="2130044" y="28956"/>
                </a:lnTo>
                <a:lnTo>
                  <a:pt x="21051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07640" y="819000"/>
            <a:ext cx="8640720" cy="5841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755640" y="1196640"/>
            <a:ext cx="1987200" cy="1569240"/>
          </a:xfrm>
          <a:custGeom>
            <a:avLst/>
            <a:gdLst/>
            <a:ahLst/>
            <a:rect l="l" t="t" r="r" b="b"/>
            <a:pathLst>
              <a:path w="1987550" h="1569720">
                <a:moveTo>
                  <a:pt x="0" y="1569719"/>
                </a:moveTo>
                <a:lnTo>
                  <a:pt x="1987042" y="1569719"/>
                </a:lnTo>
                <a:lnTo>
                  <a:pt x="1987042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4"/>
          <p:cNvSpPr/>
          <p:nvPr/>
        </p:nvSpPr>
        <p:spPr>
          <a:xfrm>
            <a:off x="755640" y="1196640"/>
            <a:ext cx="1987200" cy="125136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2360">
              <a:lnSpc>
                <a:spcPct val="100000"/>
              </a:lnSpc>
              <a:spcBef>
                <a:spcPts val="6"/>
              </a:spcBef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Les articles du  règlement écrit  applicables sur ce  thème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4783320" y="1056240"/>
            <a:ext cx="3965040" cy="1004040"/>
          </a:xfrm>
          <a:custGeom>
            <a:avLst/>
            <a:gdLst/>
            <a:ahLst/>
            <a:rect l="l" t="t" r="r" b="b"/>
            <a:pathLst>
              <a:path w="3965575" h="1004569">
                <a:moveTo>
                  <a:pt x="0" y="167386"/>
                </a:moveTo>
                <a:lnTo>
                  <a:pt x="5978" y="122884"/>
                </a:lnTo>
                <a:lnTo>
                  <a:pt x="22855" y="82898"/>
                </a:lnTo>
                <a:lnTo>
                  <a:pt x="49037" y="49022"/>
                </a:lnTo>
                <a:lnTo>
                  <a:pt x="82935" y="22850"/>
                </a:lnTo>
                <a:lnTo>
                  <a:pt x="122957" y="5978"/>
                </a:lnTo>
                <a:lnTo>
                  <a:pt x="167512" y="0"/>
                </a:lnTo>
                <a:lnTo>
                  <a:pt x="3797807" y="0"/>
                </a:lnTo>
                <a:lnTo>
                  <a:pt x="3842319" y="5978"/>
                </a:lnTo>
                <a:lnTo>
                  <a:pt x="3882328" y="22850"/>
                </a:lnTo>
                <a:lnTo>
                  <a:pt x="3916235" y="49022"/>
                </a:lnTo>
                <a:lnTo>
                  <a:pt x="3942437" y="82898"/>
                </a:lnTo>
                <a:lnTo>
                  <a:pt x="3959333" y="122884"/>
                </a:lnTo>
                <a:lnTo>
                  <a:pt x="3965321" y="167386"/>
                </a:lnTo>
                <a:lnTo>
                  <a:pt x="3965321" y="837183"/>
                </a:lnTo>
                <a:lnTo>
                  <a:pt x="3959333" y="881685"/>
                </a:lnTo>
                <a:lnTo>
                  <a:pt x="3942437" y="921671"/>
                </a:lnTo>
                <a:lnTo>
                  <a:pt x="3916235" y="955547"/>
                </a:lnTo>
                <a:lnTo>
                  <a:pt x="3882328" y="981719"/>
                </a:lnTo>
                <a:lnTo>
                  <a:pt x="3842319" y="998591"/>
                </a:lnTo>
                <a:lnTo>
                  <a:pt x="3797807" y="1004569"/>
                </a:lnTo>
                <a:lnTo>
                  <a:pt x="167512" y="1004569"/>
                </a:lnTo>
                <a:lnTo>
                  <a:pt x="122957" y="998591"/>
                </a:lnTo>
                <a:lnTo>
                  <a:pt x="82935" y="981719"/>
                </a:lnTo>
                <a:lnTo>
                  <a:pt x="49037" y="955547"/>
                </a:lnTo>
                <a:lnTo>
                  <a:pt x="22855" y="921671"/>
                </a:lnTo>
                <a:lnTo>
                  <a:pt x="5978" y="881685"/>
                </a:lnTo>
                <a:lnTo>
                  <a:pt x="0" y="837183"/>
                </a:lnTo>
                <a:lnTo>
                  <a:pt x="0" y="167386"/>
                </a:lnTo>
                <a:close/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6"/>
          <p:cNvSpPr/>
          <p:nvPr/>
        </p:nvSpPr>
        <p:spPr>
          <a:xfrm>
            <a:off x="2738520" y="1505160"/>
            <a:ext cx="2044440" cy="495000"/>
          </a:xfrm>
          <a:custGeom>
            <a:avLst/>
            <a:gdLst/>
            <a:ahLst/>
            <a:rect l="l" t="t" r="r" b="b"/>
            <a:pathLst>
              <a:path w="2044700" h="495300">
                <a:moveTo>
                  <a:pt x="1934796" y="56682"/>
                </a:moveTo>
                <a:lnTo>
                  <a:pt x="0" y="457793"/>
                </a:lnTo>
                <a:lnTo>
                  <a:pt x="7747" y="495131"/>
                </a:lnTo>
                <a:lnTo>
                  <a:pt x="1942487" y="94032"/>
                </a:lnTo>
                <a:lnTo>
                  <a:pt x="1970687" y="68707"/>
                </a:lnTo>
                <a:lnTo>
                  <a:pt x="1934796" y="56682"/>
                </a:lnTo>
                <a:close/>
                <a:moveTo>
                  <a:pt x="2011740" y="42376"/>
                </a:moveTo>
                <a:lnTo>
                  <a:pt x="2003806" y="42376"/>
                </a:lnTo>
                <a:lnTo>
                  <a:pt x="2011552" y="79714"/>
                </a:lnTo>
                <a:lnTo>
                  <a:pt x="1942487" y="94032"/>
                </a:lnTo>
                <a:lnTo>
                  <a:pt x="1896491" y="135340"/>
                </a:lnTo>
                <a:lnTo>
                  <a:pt x="1892022" y="141458"/>
                </a:lnTo>
                <a:lnTo>
                  <a:pt x="1890268" y="148564"/>
                </a:lnTo>
                <a:lnTo>
                  <a:pt x="1891276" y="155789"/>
                </a:lnTo>
                <a:lnTo>
                  <a:pt x="1895094" y="162264"/>
                </a:lnTo>
                <a:lnTo>
                  <a:pt x="1901140" y="166806"/>
                </a:lnTo>
                <a:lnTo>
                  <a:pt x="1908222" y="168598"/>
                </a:lnTo>
                <a:lnTo>
                  <a:pt x="1915471" y="167604"/>
                </a:lnTo>
                <a:lnTo>
                  <a:pt x="1922018" y="163788"/>
                </a:lnTo>
                <a:lnTo>
                  <a:pt x="2044700" y="53425"/>
                </a:lnTo>
                <a:lnTo>
                  <a:pt x="2011740" y="42376"/>
                </a:lnTo>
                <a:close/>
                <a:moveTo>
                  <a:pt x="1970687" y="68707"/>
                </a:moveTo>
                <a:lnTo>
                  <a:pt x="1942487" y="94032"/>
                </a:lnTo>
                <a:lnTo>
                  <a:pt x="2011552" y="79714"/>
                </a:lnTo>
                <a:lnTo>
                  <a:pt x="2011421" y="79079"/>
                </a:lnTo>
                <a:lnTo>
                  <a:pt x="2001647" y="79079"/>
                </a:lnTo>
                <a:lnTo>
                  <a:pt x="1970687" y="68707"/>
                </a:lnTo>
                <a:close/>
                <a:moveTo>
                  <a:pt x="1994916" y="46948"/>
                </a:moveTo>
                <a:lnTo>
                  <a:pt x="1970687" y="68707"/>
                </a:lnTo>
                <a:lnTo>
                  <a:pt x="2001647" y="79079"/>
                </a:lnTo>
                <a:lnTo>
                  <a:pt x="1994916" y="46948"/>
                </a:lnTo>
                <a:close/>
                <a:moveTo>
                  <a:pt x="2004754" y="46948"/>
                </a:moveTo>
                <a:lnTo>
                  <a:pt x="1994916" y="46948"/>
                </a:lnTo>
                <a:lnTo>
                  <a:pt x="2001647" y="79079"/>
                </a:lnTo>
                <a:lnTo>
                  <a:pt x="2011421" y="79079"/>
                </a:lnTo>
                <a:lnTo>
                  <a:pt x="2004754" y="46948"/>
                </a:lnTo>
                <a:close/>
                <a:moveTo>
                  <a:pt x="2003806" y="42376"/>
                </a:moveTo>
                <a:lnTo>
                  <a:pt x="1934796" y="56682"/>
                </a:lnTo>
                <a:lnTo>
                  <a:pt x="1970687" y="68707"/>
                </a:lnTo>
                <a:lnTo>
                  <a:pt x="1994916" y="46948"/>
                </a:lnTo>
                <a:lnTo>
                  <a:pt x="2004754" y="46948"/>
                </a:lnTo>
                <a:lnTo>
                  <a:pt x="2003806" y="42376"/>
                </a:lnTo>
                <a:close/>
                <a:moveTo>
                  <a:pt x="1880768" y="0"/>
                </a:moveTo>
                <a:lnTo>
                  <a:pt x="1873742" y="1942"/>
                </a:lnTo>
                <a:lnTo>
                  <a:pt x="1867929" y="6385"/>
                </a:lnTo>
                <a:lnTo>
                  <a:pt x="1864106" y="12912"/>
                </a:lnTo>
                <a:lnTo>
                  <a:pt x="1863187" y="20450"/>
                </a:lnTo>
                <a:lnTo>
                  <a:pt x="1865137" y="27501"/>
                </a:lnTo>
                <a:lnTo>
                  <a:pt x="1869588" y="33289"/>
                </a:lnTo>
                <a:lnTo>
                  <a:pt x="1876171" y="37042"/>
                </a:lnTo>
                <a:lnTo>
                  <a:pt x="1934796" y="56682"/>
                </a:lnTo>
                <a:lnTo>
                  <a:pt x="2003806" y="42376"/>
                </a:lnTo>
                <a:lnTo>
                  <a:pt x="2011740" y="42376"/>
                </a:lnTo>
                <a:lnTo>
                  <a:pt x="1888236" y="974"/>
                </a:lnTo>
                <a:lnTo>
                  <a:pt x="18807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07640" y="819000"/>
            <a:ext cx="8640720" cy="5841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755640" y="1197000"/>
            <a:ext cx="1987200" cy="1815840"/>
          </a:xfrm>
          <a:custGeom>
            <a:avLst/>
            <a:gdLst/>
            <a:ahLst/>
            <a:rect l="l" t="t" r="r" b="b"/>
            <a:pathLst>
              <a:path w="1987550" h="1816100">
                <a:moveTo>
                  <a:pt x="0" y="1815846"/>
                </a:moveTo>
                <a:lnTo>
                  <a:pt x="1987042" y="1815846"/>
                </a:lnTo>
                <a:lnTo>
                  <a:pt x="1987042" y="0"/>
                </a:lnTo>
                <a:lnTo>
                  <a:pt x="0" y="0"/>
                </a:lnTo>
                <a:lnTo>
                  <a:pt x="0" y="1815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>
            <a:off x="755640" y="1197000"/>
            <a:ext cx="1987200" cy="1494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/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800" spc="-1" strike="noStrike">
              <a:latin typeface="Arial"/>
            </a:endParaRPr>
          </a:p>
          <a:p>
            <a:pPr marL="72360">
              <a:lnSpc>
                <a:spcPct val="100000"/>
              </a:lnSpc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Illustrations /  schémas  précisant les  principes à  respecter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4767840" y="1986840"/>
            <a:ext cx="3965040" cy="4673880"/>
          </a:xfrm>
          <a:custGeom>
            <a:avLst/>
            <a:gdLst/>
            <a:ahLst/>
            <a:rect l="l" t="t" r="r" b="b"/>
            <a:pathLst>
              <a:path w="3965575" h="4674234">
                <a:moveTo>
                  <a:pt x="0" y="660908"/>
                </a:moveTo>
                <a:lnTo>
                  <a:pt x="1659" y="613710"/>
                </a:lnTo>
                <a:lnTo>
                  <a:pt x="6563" y="567407"/>
                </a:lnTo>
                <a:lnTo>
                  <a:pt x="14599" y="522112"/>
                </a:lnTo>
                <a:lnTo>
                  <a:pt x="25656" y="477936"/>
                </a:lnTo>
                <a:lnTo>
                  <a:pt x="39622" y="434991"/>
                </a:lnTo>
                <a:lnTo>
                  <a:pt x="56385" y="393389"/>
                </a:lnTo>
                <a:lnTo>
                  <a:pt x="75833" y="353241"/>
                </a:lnTo>
                <a:lnTo>
                  <a:pt x="97855" y="314660"/>
                </a:lnTo>
                <a:lnTo>
                  <a:pt x="122338" y="277758"/>
                </a:lnTo>
                <a:lnTo>
                  <a:pt x="149170" y="242646"/>
                </a:lnTo>
                <a:lnTo>
                  <a:pt x="178240" y="209436"/>
                </a:lnTo>
                <a:lnTo>
                  <a:pt x="209436" y="178240"/>
                </a:lnTo>
                <a:lnTo>
                  <a:pt x="242646" y="149170"/>
                </a:lnTo>
                <a:lnTo>
                  <a:pt x="277758" y="122338"/>
                </a:lnTo>
                <a:lnTo>
                  <a:pt x="314660" y="97855"/>
                </a:lnTo>
                <a:lnTo>
                  <a:pt x="353241" y="75833"/>
                </a:lnTo>
                <a:lnTo>
                  <a:pt x="393389" y="56385"/>
                </a:lnTo>
                <a:lnTo>
                  <a:pt x="434991" y="39622"/>
                </a:lnTo>
                <a:lnTo>
                  <a:pt x="477936" y="25656"/>
                </a:lnTo>
                <a:lnTo>
                  <a:pt x="522112" y="14599"/>
                </a:lnTo>
                <a:lnTo>
                  <a:pt x="567407" y="6563"/>
                </a:lnTo>
                <a:lnTo>
                  <a:pt x="613710" y="1659"/>
                </a:lnTo>
                <a:lnTo>
                  <a:pt x="660907" y="0"/>
                </a:lnTo>
                <a:lnTo>
                  <a:pt x="3304413" y="0"/>
                </a:lnTo>
                <a:lnTo>
                  <a:pt x="3351610" y="1659"/>
                </a:lnTo>
                <a:lnTo>
                  <a:pt x="3397913" y="6563"/>
                </a:lnTo>
                <a:lnTo>
                  <a:pt x="3443208" y="14599"/>
                </a:lnTo>
                <a:lnTo>
                  <a:pt x="3487384" y="25656"/>
                </a:lnTo>
                <a:lnTo>
                  <a:pt x="3530329" y="39622"/>
                </a:lnTo>
                <a:lnTo>
                  <a:pt x="3571931" y="56385"/>
                </a:lnTo>
                <a:lnTo>
                  <a:pt x="3612079" y="75833"/>
                </a:lnTo>
                <a:lnTo>
                  <a:pt x="3650660" y="97855"/>
                </a:lnTo>
                <a:lnTo>
                  <a:pt x="3687562" y="122338"/>
                </a:lnTo>
                <a:lnTo>
                  <a:pt x="3722674" y="149170"/>
                </a:lnTo>
                <a:lnTo>
                  <a:pt x="3755884" y="178240"/>
                </a:lnTo>
                <a:lnTo>
                  <a:pt x="3787080" y="209436"/>
                </a:lnTo>
                <a:lnTo>
                  <a:pt x="3816150" y="242646"/>
                </a:lnTo>
                <a:lnTo>
                  <a:pt x="3842982" y="277758"/>
                </a:lnTo>
                <a:lnTo>
                  <a:pt x="3867465" y="314660"/>
                </a:lnTo>
                <a:lnTo>
                  <a:pt x="3889487" y="353241"/>
                </a:lnTo>
                <a:lnTo>
                  <a:pt x="3908935" y="393389"/>
                </a:lnTo>
                <a:lnTo>
                  <a:pt x="3925698" y="434991"/>
                </a:lnTo>
                <a:lnTo>
                  <a:pt x="3939664" y="477936"/>
                </a:lnTo>
                <a:lnTo>
                  <a:pt x="3950721" y="522112"/>
                </a:lnTo>
                <a:lnTo>
                  <a:pt x="3958757" y="567407"/>
                </a:lnTo>
                <a:lnTo>
                  <a:pt x="3963661" y="613710"/>
                </a:lnTo>
                <a:lnTo>
                  <a:pt x="3965320" y="660908"/>
                </a:lnTo>
                <a:lnTo>
                  <a:pt x="3965320" y="4013123"/>
                </a:lnTo>
                <a:lnTo>
                  <a:pt x="3963661" y="4060321"/>
                </a:lnTo>
                <a:lnTo>
                  <a:pt x="3958757" y="4106623"/>
                </a:lnTo>
                <a:lnTo>
                  <a:pt x="3950721" y="4151918"/>
                </a:lnTo>
                <a:lnTo>
                  <a:pt x="3939664" y="4196093"/>
                </a:lnTo>
                <a:lnTo>
                  <a:pt x="3925698" y="4239037"/>
                </a:lnTo>
                <a:lnTo>
                  <a:pt x="3908935" y="4280638"/>
                </a:lnTo>
                <a:lnTo>
                  <a:pt x="3889487" y="4320784"/>
                </a:lnTo>
                <a:lnTo>
                  <a:pt x="3867465" y="4359363"/>
                </a:lnTo>
                <a:lnTo>
                  <a:pt x="3842982" y="4396264"/>
                </a:lnTo>
                <a:lnTo>
                  <a:pt x="3816150" y="4431375"/>
                </a:lnTo>
                <a:lnTo>
                  <a:pt x="3787080" y="4464583"/>
                </a:lnTo>
                <a:lnTo>
                  <a:pt x="3755884" y="4495777"/>
                </a:lnTo>
                <a:lnTo>
                  <a:pt x="3722674" y="4524846"/>
                </a:lnTo>
                <a:lnTo>
                  <a:pt x="3687562" y="4551676"/>
                </a:lnTo>
                <a:lnTo>
                  <a:pt x="3650660" y="4576158"/>
                </a:lnTo>
                <a:lnTo>
                  <a:pt x="3612079" y="4598178"/>
                </a:lnTo>
                <a:lnTo>
                  <a:pt x="3571931" y="4617624"/>
                </a:lnTo>
                <a:lnTo>
                  <a:pt x="3530329" y="4634386"/>
                </a:lnTo>
                <a:lnTo>
                  <a:pt x="3487384" y="4648351"/>
                </a:lnTo>
                <a:lnTo>
                  <a:pt x="3443208" y="4659407"/>
                </a:lnTo>
                <a:lnTo>
                  <a:pt x="3397913" y="4667443"/>
                </a:lnTo>
                <a:lnTo>
                  <a:pt x="3351610" y="4672347"/>
                </a:lnTo>
                <a:lnTo>
                  <a:pt x="3304413" y="4674006"/>
                </a:lnTo>
                <a:lnTo>
                  <a:pt x="660907" y="4674006"/>
                </a:lnTo>
                <a:lnTo>
                  <a:pt x="613710" y="4672347"/>
                </a:lnTo>
                <a:lnTo>
                  <a:pt x="567407" y="4667443"/>
                </a:lnTo>
                <a:lnTo>
                  <a:pt x="522112" y="4659407"/>
                </a:lnTo>
                <a:lnTo>
                  <a:pt x="477936" y="4648351"/>
                </a:lnTo>
                <a:lnTo>
                  <a:pt x="434991" y="4634386"/>
                </a:lnTo>
                <a:lnTo>
                  <a:pt x="393389" y="4617624"/>
                </a:lnTo>
                <a:lnTo>
                  <a:pt x="353241" y="4598178"/>
                </a:lnTo>
                <a:lnTo>
                  <a:pt x="314660" y="4576158"/>
                </a:lnTo>
                <a:lnTo>
                  <a:pt x="277758" y="4551676"/>
                </a:lnTo>
                <a:lnTo>
                  <a:pt x="242646" y="4524846"/>
                </a:lnTo>
                <a:lnTo>
                  <a:pt x="209436" y="4495777"/>
                </a:lnTo>
                <a:lnTo>
                  <a:pt x="178240" y="4464583"/>
                </a:lnTo>
                <a:lnTo>
                  <a:pt x="149170" y="4431375"/>
                </a:lnTo>
                <a:lnTo>
                  <a:pt x="122338" y="4396264"/>
                </a:lnTo>
                <a:lnTo>
                  <a:pt x="97855" y="4359363"/>
                </a:lnTo>
                <a:lnTo>
                  <a:pt x="75833" y="4320784"/>
                </a:lnTo>
                <a:lnTo>
                  <a:pt x="56385" y="4280638"/>
                </a:lnTo>
                <a:lnTo>
                  <a:pt x="39622" y="4239037"/>
                </a:lnTo>
                <a:lnTo>
                  <a:pt x="25656" y="4196093"/>
                </a:lnTo>
                <a:lnTo>
                  <a:pt x="14599" y="4151918"/>
                </a:lnTo>
                <a:lnTo>
                  <a:pt x="6563" y="4106623"/>
                </a:lnTo>
                <a:lnTo>
                  <a:pt x="1659" y="4060321"/>
                </a:lnTo>
                <a:lnTo>
                  <a:pt x="0" y="4013123"/>
                </a:lnTo>
                <a:lnTo>
                  <a:pt x="0" y="660908"/>
                </a:lnTo>
                <a:close/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2733840" y="2087640"/>
            <a:ext cx="2049480" cy="1062720"/>
          </a:xfrm>
          <a:custGeom>
            <a:avLst/>
            <a:gdLst/>
            <a:ahLst/>
            <a:rect l="l" t="t" r="r" b="b"/>
            <a:pathLst>
              <a:path w="2049779" h="1062989">
                <a:moveTo>
                  <a:pt x="1944196" y="1021200"/>
                </a:moveTo>
                <a:lnTo>
                  <a:pt x="1882394" y="1024763"/>
                </a:lnTo>
                <a:lnTo>
                  <a:pt x="1864486" y="1044956"/>
                </a:lnTo>
                <a:lnTo>
                  <a:pt x="1866427" y="1052290"/>
                </a:lnTo>
                <a:lnTo>
                  <a:pt x="1870868" y="1058100"/>
                </a:lnTo>
                <a:lnTo>
                  <a:pt x="1877167" y="1061815"/>
                </a:lnTo>
                <a:lnTo>
                  <a:pt x="1884680" y="1062863"/>
                </a:lnTo>
                <a:lnTo>
                  <a:pt x="2049398" y="1053211"/>
                </a:lnTo>
                <a:lnTo>
                  <a:pt x="2006981" y="1053084"/>
                </a:lnTo>
                <a:lnTo>
                  <a:pt x="1944196" y="1021200"/>
                </a:lnTo>
                <a:close/>
                <a:moveTo>
                  <a:pt x="1981938" y="1019025"/>
                </a:moveTo>
                <a:lnTo>
                  <a:pt x="1944196" y="1021200"/>
                </a:lnTo>
                <a:lnTo>
                  <a:pt x="2006981" y="1053084"/>
                </a:lnTo>
                <a:lnTo>
                  <a:pt x="2010344" y="1046480"/>
                </a:lnTo>
                <a:lnTo>
                  <a:pt x="1999615" y="1046480"/>
                </a:lnTo>
                <a:lnTo>
                  <a:pt x="1981938" y="1019025"/>
                </a:lnTo>
                <a:close/>
                <a:moveTo>
                  <a:pt x="1940649" y="906170"/>
                </a:moveTo>
                <a:lnTo>
                  <a:pt x="1933574" y="908938"/>
                </a:lnTo>
                <a:lnTo>
                  <a:pt x="1928201" y="914225"/>
                </a:lnTo>
                <a:lnTo>
                  <a:pt x="1925351" y="920940"/>
                </a:lnTo>
                <a:lnTo>
                  <a:pt x="1925216" y="928227"/>
                </a:lnTo>
                <a:lnTo>
                  <a:pt x="1927986" y="935227"/>
                </a:lnTo>
                <a:lnTo>
                  <a:pt x="1961526" y="987321"/>
                </a:lnTo>
                <a:lnTo>
                  <a:pt x="2024253" y="1019175"/>
                </a:lnTo>
                <a:lnTo>
                  <a:pt x="2006981" y="1053084"/>
                </a:lnTo>
                <a:lnTo>
                  <a:pt x="2049317" y="1053084"/>
                </a:lnTo>
                <a:lnTo>
                  <a:pt x="1959991" y="914654"/>
                </a:lnTo>
                <a:lnTo>
                  <a:pt x="1954702" y="909206"/>
                </a:lnTo>
                <a:lnTo>
                  <a:pt x="1947973" y="906319"/>
                </a:lnTo>
                <a:lnTo>
                  <a:pt x="1940649" y="906170"/>
                </a:lnTo>
                <a:close/>
                <a:moveTo>
                  <a:pt x="2014600" y="1017143"/>
                </a:moveTo>
                <a:lnTo>
                  <a:pt x="1981938" y="1019025"/>
                </a:lnTo>
                <a:lnTo>
                  <a:pt x="1999615" y="1046480"/>
                </a:lnTo>
                <a:lnTo>
                  <a:pt x="2014600" y="1017143"/>
                </a:lnTo>
                <a:close/>
                <a:moveTo>
                  <a:pt x="2020251" y="1017143"/>
                </a:moveTo>
                <a:lnTo>
                  <a:pt x="2014600" y="1017143"/>
                </a:lnTo>
                <a:lnTo>
                  <a:pt x="1999615" y="1046480"/>
                </a:lnTo>
                <a:lnTo>
                  <a:pt x="2010344" y="1046480"/>
                </a:lnTo>
                <a:lnTo>
                  <a:pt x="2024253" y="1019175"/>
                </a:lnTo>
                <a:lnTo>
                  <a:pt x="2020251" y="1017143"/>
                </a:lnTo>
                <a:close/>
                <a:moveTo>
                  <a:pt x="17271" y="0"/>
                </a:moveTo>
                <a:lnTo>
                  <a:pt x="0" y="33909"/>
                </a:lnTo>
                <a:lnTo>
                  <a:pt x="1944196" y="1021200"/>
                </a:lnTo>
                <a:lnTo>
                  <a:pt x="1981938" y="1019025"/>
                </a:lnTo>
                <a:lnTo>
                  <a:pt x="1961526" y="987321"/>
                </a:lnTo>
                <a:lnTo>
                  <a:pt x="17271" y="0"/>
                </a:lnTo>
                <a:close/>
                <a:moveTo>
                  <a:pt x="1961526" y="987321"/>
                </a:moveTo>
                <a:lnTo>
                  <a:pt x="1981938" y="1019025"/>
                </a:lnTo>
                <a:lnTo>
                  <a:pt x="2014600" y="1017143"/>
                </a:lnTo>
                <a:lnTo>
                  <a:pt x="2020251" y="1017143"/>
                </a:lnTo>
                <a:lnTo>
                  <a:pt x="1961526" y="9873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050360" y="1931040"/>
            <a:ext cx="4896000" cy="6228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4010400" y="3606120"/>
            <a:ext cx="4929840" cy="2864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"/>
          <p:cNvSpPr/>
          <p:nvPr/>
        </p:nvSpPr>
        <p:spPr>
          <a:xfrm>
            <a:off x="0" y="0"/>
            <a:ext cx="9143640" cy="8172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TextShape 4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5"/>
          <p:cNvSpPr txBox="1"/>
          <p:nvPr/>
        </p:nvSpPr>
        <p:spPr>
          <a:xfrm>
            <a:off x="186480" y="1249200"/>
            <a:ext cx="3163680" cy="502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Le règlement</a:t>
            </a:r>
            <a:r>
              <a:rPr b="1" lang="fr-FR" sz="1600" spc="-32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: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nouvelle</a:t>
            </a:r>
            <a:r>
              <a:rPr b="1" lang="fr-FR" sz="16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codification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Chapitre</a:t>
            </a:r>
            <a:r>
              <a:rPr b="1" lang="fr-FR" sz="1600" spc="-5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 générales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applicables à  chaque</a:t>
            </a:r>
            <a:r>
              <a:rPr b="1" lang="fr-FR" sz="16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 destination</a:t>
            </a:r>
            <a:r>
              <a:rPr b="1" lang="fr-FR" sz="1200" spc="-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des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104148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constructions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2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fr-FR" sz="12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caractéristiques 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urbaines,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architecturales,  environnementales et  paysagère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3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équipements</a:t>
            </a:r>
            <a:r>
              <a:rPr b="1" lang="fr-FR" sz="1200" spc="-6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/ 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réseaux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Règlement court +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renvoi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aux  </a:t>
            </a:r>
            <a:r>
              <a:rPr b="1" lang="fr-FR" sz="1600" spc="-24" strike="noStrike">
                <a:solidFill>
                  <a:srgbClr val="000000"/>
                </a:solidFill>
                <a:latin typeface="Arial"/>
              </a:rPr>
              <a:t>OAP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thématiques et  sectorielles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4075200" y="1234800"/>
            <a:ext cx="21402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Les </a:t>
            </a:r>
            <a:r>
              <a:rPr b="1" lang="fr-FR" sz="1600" spc="-24" strike="noStrike" u="sng">
                <a:solidFill>
                  <a:srgbClr val="000000"/>
                </a:solidFill>
                <a:uFillTx/>
                <a:latin typeface="Arial"/>
              </a:rPr>
              <a:t>OAP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spatialisées: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108000" y="1208160"/>
            <a:ext cx="3311280" cy="5389560"/>
          </a:xfrm>
          <a:custGeom>
            <a:avLst/>
            <a:gdLst/>
            <a:ahLst/>
            <a:rect l="l" t="t" r="r" b="b"/>
            <a:pathLst>
              <a:path w="3311525" h="5389880">
                <a:moveTo>
                  <a:pt x="0" y="5389499"/>
                </a:moveTo>
                <a:lnTo>
                  <a:pt x="3311525" y="5389499"/>
                </a:lnTo>
                <a:lnTo>
                  <a:pt x="3311525" y="0"/>
                </a:lnTo>
                <a:lnTo>
                  <a:pt x="0" y="0"/>
                </a:lnTo>
                <a:lnTo>
                  <a:pt x="0" y="5389499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8"/>
          <p:cNvSpPr/>
          <p:nvPr/>
        </p:nvSpPr>
        <p:spPr>
          <a:xfrm>
            <a:off x="3876840" y="1208160"/>
            <a:ext cx="5231880" cy="5389560"/>
          </a:xfrm>
          <a:custGeom>
            <a:avLst/>
            <a:gdLst/>
            <a:ahLst/>
            <a:rect l="l" t="t" r="r" b="b"/>
            <a:pathLst>
              <a:path w="5232400" h="5389880">
                <a:moveTo>
                  <a:pt x="0" y="5389499"/>
                </a:moveTo>
                <a:lnTo>
                  <a:pt x="5232400" y="5389499"/>
                </a:lnTo>
                <a:lnTo>
                  <a:pt x="5232400" y="0"/>
                </a:lnTo>
                <a:lnTo>
                  <a:pt x="0" y="0"/>
                </a:lnTo>
                <a:lnTo>
                  <a:pt x="0" y="5389499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9"/>
          <p:cNvSpPr/>
          <p:nvPr/>
        </p:nvSpPr>
        <p:spPr>
          <a:xfrm>
            <a:off x="4217040" y="2023560"/>
            <a:ext cx="360360" cy="215640"/>
          </a:xfrm>
          <a:custGeom>
            <a:avLst/>
            <a:gdLst/>
            <a:ahLst/>
            <a:rect l="l" t="t" r="r" b="b"/>
            <a:pathLst>
              <a:path w="360679" h="215900">
                <a:moveTo>
                  <a:pt x="0" y="215900"/>
                </a:moveTo>
                <a:lnTo>
                  <a:pt x="360362" y="215900"/>
                </a:lnTo>
                <a:lnTo>
                  <a:pt x="360362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0"/>
          <p:cNvSpPr/>
          <p:nvPr/>
        </p:nvSpPr>
        <p:spPr>
          <a:xfrm>
            <a:off x="6732360" y="4365000"/>
            <a:ext cx="360360" cy="215640"/>
          </a:xfrm>
          <a:custGeom>
            <a:avLst/>
            <a:gdLst/>
            <a:ahLst/>
            <a:rect l="l" t="t" r="r" b="b"/>
            <a:pathLst>
              <a:path w="360679" h="215900">
                <a:moveTo>
                  <a:pt x="0" y="215899"/>
                </a:moveTo>
                <a:lnTo>
                  <a:pt x="360362" y="215899"/>
                </a:lnTo>
                <a:lnTo>
                  <a:pt x="360362" y="0"/>
                </a:lnTo>
                <a:lnTo>
                  <a:pt x="0" y="0"/>
                </a:lnTo>
                <a:lnTo>
                  <a:pt x="0" y="215899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1"/>
          <p:cNvSpPr/>
          <p:nvPr/>
        </p:nvSpPr>
        <p:spPr>
          <a:xfrm>
            <a:off x="4577040" y="2045880"/>
            <a:ext cx="2154960" cy="2446200"/>
          </a:xfrm>
          <a:custGeom>
            <a:avLst/>
            <a:gdLst/>
            <a:ahLst/>
            <a:rect l="l" t="t" r="r" b="b"/>
            <a:pathLst>
              <a:path w="2155190" h="2446654">
                <a:moveTo>
                  <a:pt x="496569" y="85522"/>
                </a:moveTo>
                <a:lnTo>
                  <a:pt x="496569" y="2427021"/>
                </a:lnTo>
                <a:lnTo>
                  <a:pt x="498064" y="2434445"/>
                </a:lnTo>
                <a:lnTo>
                  <a:pt x="502142" y="2440499"/>
                </a:lnTo>
                <a:lnTo>
                  <a:pt x="508196" y="2444577"/>
                </a:lnTo>
                <a:lnTo>
                  <a:pt x="515619" y="2446071"/>
                </a:lnTo>
                <a:lnTo>
                  <a:pt x="2155063" y="2446071"/>
                </a:lnTo>
                <a:lnTo>
                  <a:pt x="2155063" y="2427021"/>
                </a:lnTo>
                <a:lnTo>
                  <a:pt x="534669" y="2427021"/>
                </a:lnTo>
                <a:lnTo>
                  <a:pt x="515619" y="2407971"/>
                </a:lnTo>
                <a:lnTo>
                  <a:pt x="534669" y="2407971"/>
                </a:lnTo>
                <a:lnTo>
                  <a:pt x="534669" y="104572"/>
                </a:lnTo>
                <a:lnTo>
                  <a:pt x="515619" y="104572"/>
                </a:lnTo>
                <a:lnTo>
                  <a:pt x="496569" y="85522"/>
                </a:lnTo>
                <a:close/>
                <a:moveTo>
                  <a:pt x="534669" y="2407971"/>
                </a:moveTo>
                <a:lnTo>
                  <a:pt x="515619" y="2407971"/>
                </a:lnTo>
                <a:lnTo>
                  <a:pt x="534669" y="2427021"/>
                </a:lnTo>
                <a:lnTo>
                  <a:pt x="534669" y="2407971"/>
                </a:lnTo>
                <a:close/>
                <a:moveTo>
                  <a:pt x="2155063" y="2407971"/>
                </a:moveTo>
                <a:lnTo>
                  <a:pt x="534669" y="2407971"/>
                </a:lnTo>
                <a:lnTo>
                  <a:pt x="534669" y="2427021"/>
                </a:lnTo>
                <a:lnTo>
                  <a:pt x="2155063" y="2427021"/>
                </a:lnTo>
                <a:lnTo>
                  <a:pt x="2155063" y="2407971"/>
                </a:lnTo>
                <a:close/>
                <a:moveTo>
                  <a:pt x="149689" y="0"/>
                </a:moveTo>
                <a:lnTo>
                  <a:pt x="142493" y="2464"/>
                </a:lnTo>
                <a:lnTo>
                  <a:pt x="0" y="85522"/>
                </a:lnTo>
                <a:lnTo>
                  <a:pt x="142493" y="168707"/>
                </a:lnTo>
                <a:lnTo>
                  <a:pt x="149689" y="171172"/>
                </a:lnTo>
                <a:lnTo>
                  <a:pt x="157003" y="170707"/>
                </a:lnTo>
                <a:lnTo>
                  <a:pt x="163603" y="167528"/>
                </a:lnTo>
                <a:lnTo>
                  <a:pt x="168655" y="161849"/>
                </a:lnTo>
                <a:lnTo>
                  <a:pt x="171049" y="154727"/>
                </a:lnTo>
                <a:lnTo>
                  <a:pt x="170561" y="147450"/>
                </a:lnTo>
                <a:lnTo>
                  <a:pt x="167405" y="140864"/>
                </a:lnTo>
                <a:lnTo>
                  <a:pt x="161797" y="135814"/>
                </a:lnTo>
                <a:lnTo>
                  <a:pt x="108240" y="104572"/>
                </a:lnTo>
                <a:lnTo>
                  <a:pt x="37845" y="104572"/>
                </a:lnTo>
                <a:lnTo>
                  <a:pt x="37845" y="66472"/>
                </a:lnTo>
                <a:lnTo>
                  <a:pt x="108457" y="66472"/>
                </a:lnTo>
                <a:lnTo>
                  <a:pt x="161797" y="35357"/>
                </a:lnTo>
                <a:lnTo>
                  <a:pt x="167405" y="30307"/>
                </a:lnTo>
                <a:lnTo>
                  <a:pt x="170561" y="23721"/>
                </a:lnTo>
                <a:lnTo>
                  <a:pt x="171049" y="16444"/>
                </a:lnTo>
                <a:lnTo>
                  <a:pt x="168655" y="9322"/>
                </a:lnTo>
                <a:lnTo>
                  <a:pt x="163603" y="3643"/>
                </a:lnTo>
                <a:lnTo>
                  <a:pt x="157003" y="464"/>
                </a:lnTo>
                <a:lnTo>
                  <a:pt x="149689" y="0"/>
                </a:lnTo>
                <a:close/>
                <a:moveTo>
                  <a:pt x="108457" y="66472"/>
                </a:moveTo>
                <a:lnTo>
                  <a:pt x="37845" y="66472"/>
                </a:lnTo>
                <a:lnTo>
                  <a:pt x="37845" y="104572"/>
                </a:lnTo>
                <a:lnTo>
                  <a:pt x="108240" y="104572"/>
                </a:lnTo>
                <a:lnTo>
                  <a:pt x="103885" y="102032"/>
                </a:lnTo>
                <a:lnTo>
                  <a:pt x="47497" y="102032"/>
                </a:lnTo>
                <a:lnTo>
                  <a:pt x="47497" y="69139"/>
                </a:lnTo>
                <a:lnTo>
                  <a:pt x="103885" y="69139"/>
                </a:lnTo>
                <a:lnTo>
                  <a:pt x="108457" y="66472"/>
                </a:lnTo>
                <a:close/>
                <a:moveTo>
                  <a:pt x="515619" y="66472"/>
                </a:moveTo>
                <a:lnTo>
                  <a:pt x="108457" y="66472"/>
                </a:lnTo>
                <a:lnTo>
                  <a:pt x="75691" y="85586"/>
                </a:lnTo>
                <a:lnTo>
                  <a:pt x="108240" y="104572"/>
                </a:lnTo>
                <a:lnTo>
                  <a:pt x="496569" y="104572"/>
                </a:lnTo>
                <a:lnTo>
                  <a:pt x="496569" y="85522"/>
                </a:lnTo>
                <a:lnTo>
                  <a:pt x="534669" y="85522"/>
                </a:lnTo>
                <a:lnTo>
                  <a:pt x="533175" y="78152"/>
                </a:lnTo>
                <a:lnTo>
                  <a:pt x="529097" y="72092"/>
                </a:lnTo>
                <a:lnTo>
                  <a:pt x="523043" y="67984"/>
                </a:lnTo>
                <a:lnTo>
                  <a:pt x="515619" y="66472"/>
                </a:lnTo>
                <a:close/>
                <a:moveTo>
                  <a:pt x="534669" y="85522"/>
                </a:moveTo>
                <a:lnTo>
                  <a:pt x="496569" y="85522"/>
                </a:lnTo>
                <a:lnTo>
                  <a:pt x="515619" y="104572"/>
                </a:lnTo>
                <a:lnTo>
                  <a:pt x="534669" y="104572"/>
                </a:lnTo>
                <a:lnTo>
                  <a:pt x="534669" y="85522"/>
                </a:lnTo>
                <a:close/>
                <a:moveTo>
                  <a:pt x="47497" y="69139"/>
                </a:moveTo>
                <a:lnTo>
                  <a:pt x="47497" y="102032"/>
                </a:lnTo>
                <a:lnTo>
                  <a:pt x="75691" y="85586"/>
                </a:lnTo>
                <a:lnTo>
                  <a:pt x="47497" y="69139"/>
                </a:lnTo>
                <a:close/>
                <a:moveTo>
                  <a:pt x="75691" y="85586"/>
                </a:moveTo>
                <a:lnTo>
                  <a:pt x="47497" y="102032"/>
                </a:lnTo>
                <a:lnTo>
                  <a:pt x="103885" y="102032"/>
                </a:lnTo>
                <a:lnTo>
                  <a:pt x="75691" y="85586"/>
                </a:lnTo>
                <a:close/>
                <a:moveTo>
                  <a:pt x="103885" y="69139"/>
                </a:moveTo>
                <a:lnTo>
                  <a:pt x="47497" y="69139"/>
                </a:lnTo>
                <a:lnTo>
                  <a:pt x="75691" y="85586"/>
                </a:lnTo>
                <a:lnTo>
                  <a:pt x="103885" y="69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2"/>
          <p:cNvSpPr/>
          <p:nvPr/>
        </p:nvSpPr>
        <p:spPr>
          <a:xfrm>
            <a:off x="4044600" y="1549440"/>
            <a:ext cx="4896000" cy="2703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3"/>
          <p:cNvSpPr/>
          <p:nvPr/>
        </p:nvSpPr>
        <p:spPr>
          <a:xfrm>
            <a:off x="5364000" y="2554200"/>
            <a:ext cx="3240000" cy="874800"/>
          </a:xfrm>
          <a:prstGeom prst="rect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7440" bIns="0"/>
          <a:p>
            <a:pPr marL="87480">
              <a:lnSpc>
                <a:spcPct val="100000"/>
              </a:lnSpc>
              <a:spcBef>
                <a:spcPts val="295"/>
              </a:spcBef>
            </a:pPr>
            <a:r>
              <a:rPr b="1" i="1" lang="fr-FR" sz="1100" spc="-4" strike="noStrike">
                <a:solidFill>
                  <a:srgbClr val="000000"/>
                </a:solidFill>
                <a:latin typeface="Arial"/>
              </a:rPr>
              <a:t>Nb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de logements</a:t>
            </a:r>
            <a:r>
              <a:rPr b="1" i="1" lang="fr-FR" sz="1100" spc="-10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100" spc="-1" strike="noStrike"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1" i="1" lang="fr-FR" sz="1100" spc="-1" strike="noStrike" u="heavy">
                <a:solidFill>
                  <a:srgbClr val="000000"/>
                </a:solidFill>
                <a:uFillTx/>
                <a:latin typeface="Arial"/>
              </a:rPr>
              <a:t>minimum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à respecter lorsque la densité</a:t>
            </a:r>
            <a:r>
              <a:rPr b="1" i="1" lang="fr-FR" sz="1100" spc="-21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est  inférieure à celle préconisée au</a:t>
            </a:r>
            <a:r>
              <a:rPr b="1" i="1" lang="fr-FR" sz="1100" spc="-16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100" spc="-4" strike="noStrike">
                <a:solidFill>
                  <a:srgbClr val="000000"/>
                </a:solidFill>
                <a:latin typeface="Arial"/>
              </a:rPr>
              <a:t>SCoT</a:t>
            </a:r>
            <a:endParaRPr b="0" lang="fr-FR" sz="1100" spc="-1" strike="noStrike">
              <a:latin typeface="Arial"/>
            </a:endParaRPr>
          </a:p>
          <a:p>
            <a:pPr marL="87480">
              <a:lnSpc>
                <a:spcPct val="100000"/>
              </a:lnSpc>
            </a:pP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1" i="1" lang="fr-FR" sz="1100" spc="-4" strike="noStrike" u="heavy">
                <a:solidFill>
                  <a:srgbClr val="000000"/>
                </a:solidFill>
                <a:uFillTx/>
                <a:latin typeface="Arial"/>
              </a:rPr>
              <a:t>objectif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lorsque la densité est supérieure</a:t>
            </a:r>
            <a:r>
              <a:rPr b="1" i="1" lang="fr-FR" sz="1100" spc="-17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à  celle préconisée au</a:t>
            </a:r>
            <a:r>
              <a:rPr b="1" i="1" lang="fr-FR" sz="1100" spc="-13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100" spc="-4" strike="noStrike">
                <a:solidFill>
                  <a:srgbClr val="000000"/>
                </a:solidFill>
                <a:latin typeface="Arial"/>
              </a:rPr>
              <a:t>SCoT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194" name="CustomShape 14"/>
          <p:cNvSpPr/>
          <p:nvPr/>
        </p:nvSpPr>
        <p:spPr>
          <a:xfrm>
            <a:off x="8604360" y="1665720"/>
            <a:ext cx="460080" cy="1443600"/>
          </a:xfrm>
          <a:custGeom>
            <a:avLst/>
            <a:gdLst/>
            <a:ahLst/>
            <a:rect l="l" t="t" r="r" b="b"/>
            <a:pathLst>
              <a:path w="460375" h="1443989">
                <a:moveTo>
                  <a:pt x="149669" y="1272379"/>
                </a:moveTo>
                <a:lnTo>
                  <a:pt x="142494" y="1274826"/>
                </a:lnTo>
                <a:lnTo>
                  <a:pt x="0" y="1358010"/>
                </a:lnTo>
                <a:lnTo>
                  <a:pt x="142494" y="1441068"/>
                </a:lnTo>
                <a:lnTo>
                  <a:pt x="149669" y="1443533"/>
                </a:lnTo>
                <a:lnTo>
                  <a:pt x="156940" y="1443069"/>
                </a:lnTo>
                <a:lnTo>
                  <a:pt x="163496" y="1439890"/>
                </a:lnTo>
                <a:lnTo>
                  <a:pt x="168528" y="1434210"/>
                </a:lnTo>
                <a:lnTo>
                  <a:pt x="170993" y="1427089"/>
                </a:lnTo>
                <a:lnTo>
                  <a:pt x="170529" y="1419812"/>
                </a:lnTo>
                <a:lnTo>
                  <a:pt x="167350" y="1413226"/>
                </a:lnTo>
                <a:lnTo>
                  <a:pt x="161671" y="1408176"/>
                </a:lnTo>
                <a:lnTo>
                  <a:pt x="108330" y="1377060"/>
                </a:lnTo>
                <a:lnTo>
                  <a:pt x="37846" y="1377060"/>
                </a:lnTo>
                <a:lnTo>
                  <a:pt x="37846" y="1338960"/>
                </a:lnTo>
                <a:lnTo>
                  <a:pt x="108113" y="1338960"/>
                </a:lnTo>
                <a:lnTo>
                  <a:pt x="161671" y="1307718"/>
                </a:lnTo>
                <a:lnTo>
                  <a:pt x="167350" y="1302740"/>
                </a:lnTo>
                <a:lnTo>
                  <a:pt x="170529" y="1296177"/>
                </a:lnTo>
                <a:lnTo>
                  <a:pt x="170993" y="1288877"/>
                </a:lnTo>
                <a:lnTo>
                  <a:pt x="168528" y="1281683"/>
                </a:lnTo>
                <a:lnTo>
                  <a:pt x="163496" y="1276058"/>
                </a:lnTo>
                <a:lnTo>
                  <a:pt x="156940" y="1272873"/>
                </a:lnTo>
                <a:lnTo>
                  <a:pt x="149669" y="1272379"/>
                </a:lnTo>
                <a:close/>
                <a:moveTo>
                  <a:pt x="108113" y="1338960"/>
                </a:moveTo>
                <a:lnTo>
                  <a:pt x="37846" y="1338960"/>
                </a:lnTo>
                <a:lnTo>
                  <a:pt x="37846" y="1377060"/>
                </a:lnTo>
                <a:lnTo>
                  <a:pt x="108330" y="1377060"/>
                </a:lnTo>
                <a:lnTo>
                  <a:pt x="103759" y="1374393"/>
                </a:lnTo>
                <a:lnTo>
                  <a:pt x="47371" y="1374393"/>
                </a:lnTo>
                <a:lnTo>
                  <a:pt x="47371" y="1341501"/>
                </a:lnTo>
                <a:lnTo>
                  <a:pt x="103759" y="1341501"/>
                </a:lnTo>
                <a:lnTo>
                  <a:pt x="108113" y="1338960"/>
                </a:lnTo>
                <a:close/>
                <a:moveTo>
                  <a:pt x="422148" y="1338960"/>
                </a:moveTo>
                <a:lnTo>
                  <a:pt x="108113" y="1338960"/>
                </a:lnTo>
                <a:lnTo>
                  <a:pt x="75565" y="1357947"/>
                </a:lnTo>
                <a:lnTo>
                  <a:pt x="108330" y="1377060"/>
                </a:lnTo>
                <a:lnTo>
                  <a:pt x="441198" y="1377060"/>
                </a:lnTo>
                <a:lnTo>
                  <a:pt x="448621" y="1375566"/>
                </a:lnTo>
                <a:lnTo>
                  <a:pt x="454675" y="1371488"/>
                </a:lnTo>
                <a:lnTo>
                  <a:pt x="458753" y="1365434"/>
                </a:lnTo>
                <a:lnTo>
                  <a:pt x="460248" y="1358010"/>
                </a:lnTo>
                <a:lnTo>
                  <a:pt x="422148" y="1358010"/>
                </a:lnTo>
                <a:lnTo>
                  <a:pt x="422148" y="1338960"/>
                </a:lnTo>
                <a:close/>
                <a:moveTo>
                  <a:pt x="47371" y="1341501"/>
                </a:moveTo>
                <a:lnTo>
                  <a:pt x="47371" y="1374393"/>
                </a:lnTo>
                <a:lnTo>
                  <a:pt x="75565" y="1357947"/>
                </a:lnTo>
                <a:lnTo>
                  <a:pt x="47371" y="1341501"/>
                </a:lnTo>
                <a:close/>
                <a:moveTo>
                  <a:pt x="75565" y="1357947"/>
                </a:moveTo>
                <a:lnTo>
                  <a:pt x="47371" y="1374393"/>
                </a:lnTo>
                <a:lnTo>
                  <a:pt x="103759" y="1374393"/>
                </a:lnTo>
                <a:lnTo>
                  <a:pt x="75565" y="1357947"/>
                </a:lnTo>
                <a:close/>
                <a:moveTo>
                  <a:pt x="422148" y="19050"/>
                </a:moveTo>
                <a:lnTo>
                  <a:pt x="422148" y="1358010"/>
                </a:lnTo>
                <a:lnTo>
                  <a:pt x="441198" y="1338960"/>
                </a:lnTo>
                <a:lnTo>
                  <a:pt x="460248" y="1338960"/>
                </a:lnTo>
                <a:lnTo>
                  <a:pt x="460248" y="38100"/>
                </a:lnTo>
                <a:lnTo>
                  <a:pt x="441198" y="38100"/>
                </a:lnTo>
                <a:lnTo>
                  <a:pt x="422148" y="19050"/>
                </a:lnTo>
                <a:close/>
                <a:moveTo>
                  <a:pt x="460248" y="1338960"/>
                </a:moveTo>
                <a:lnTo>
                  <a:pt x="441198" y="1338960"/>
                </a:lnTo>
                <a:lnTo>
                  <a:pt x="422148" y="1358010"/>
                </a:lnTo>
                <a:lnTo>
                  <a:pt x="460248" y="1358010"/>
                </a:lnTo>
                <a:lnTo>
                  <a:pt x="460248" y="1338960"/>
                </a:lnTo>
                <a:close/>
                <a:moveTo>
                  <a:pt x="103759" y="1341501"/>
                </a:moveTo>
                <a:lnTo>
                  <a:pt x="47371" y="1341501"/>
                </a:lnTo>
                <a:lnTo>
                  <a:pt x="75565" y="1357947"/>
                </a:lnTo>
                <a:lnTo>
                  <a:pt x="103759" y="1341501"/>
                </a:lnTo>
                <a:close/>
                <a:moveTo>
                  <a:pt x="441198" y="0"/>
                </a:moveTo>
                <a:lnTo>
                  <a:pt x="336423" y="0"/>
                </a:lnTo>
                <a:lnTo>
                  <a:pt x="336423" y="38100"/>
                </a:lnTo>
                <a:lnTo>
                  <a:pt x="422148" y="38100"/>
                </a:lnTo>
                <a:lnTo>
                  <a:pt x="422148" y="19050"/>
                </a:lnTo>
                <a:lnTo>
                  <a:pt x="460248" y="19050"/>
                </a:lnTo>
                <a:lnTo>
                  <a:pt x="458753" y="11626"/>
                </a:lnTo>
                <a:lnTo>
                  <a:pt x="454675" y="5572"/>
                </a:lnTo>
                <a:lnTo>
                  <a:pt x="448621" y="1494"/>
                </a:lnTo>
                <a:lnTo>
                  <a:pt x="441198" y="0"/>
                </a:lnTo>
                <a:close/>
                <a:moveTo>
                  <a:pt x="460248" y="19050"/>
                </a:moveTo>
                <a:lnTo>
                  <a:pt x="422148" y="19050"/>
                </a:lnTo>
                <a:lnTo>
                  <a:pt x="441198" y="38100"/>
                </a:lnTo>
                <a:lnTo>
                  <a:pt x="460248" y="38100"/>
                </a:lnTo>
                <a:lnTo>
                  <a:pt x="460248" y="190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5"/>
          <p:cNvSpPr/>
          <p:nvPr/>
        </p:nvSpPr>
        <p:spPr>
          <a:xfrm>
            <a:off x="8028360" y="1568520"/>
            <a:ext cx="864000" cy="270720"/>
          </a:xfrm>
          <a:custGeom>
            <a:avLst/>
            <a:gdLst/>
            <a:ahLst/>
            <a:rect l="l" t="t" r="r" b="b"/>
            <a:pathLst>
              <a:path w="864234" h="271144">
                <a:moveTo>
                  <a:pt x="0" y="270814"/>
                </a:moveTo>
                <a:lnTo>
                  <a:pt x="864095" y="270814"/>
                </a:lnTo>
                <a:lnTo>
                  <a:pt x="864095" y="0"/>
                </a:lnTo>
                <a:lnTo>
                  <a:pt x="0" y="0"/>
                </a:lnTo>
                <a:lnTo>
                  <a:pt x="0" y="270814"/>
                </a:lnTo>
                <a:close/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6"/>
          <p:cNvSpPr/>
          <p:nvPr/>
        </p:nvSpPr>
        <p:spPr>
          <a:xfrm>
            <a:off x="3300840" y="3503160"/>
            <a:ext cx="595440" cy="336240"/>
          </a:xfrm>
          <a:custGeom>
            <a:avLst/>
            <a:gdLst/>
            <a:ahLst/>
            <a:rect l="l" t="t" r="r" b="b"/>
            <a:pathLst>
              <a:path w="595629" h="336550">
                <a:moveTo>
                  <a:pt x="168148" y="0"/>
                </a:moveTo>
                <a:lnTo>
                  <a:pt x="0" y="168148"/>
                </a:lnTo>
                <a:lnTo>
                  <a:pt x="168148" y="336423"/>
                </a:lnTo>
                <a:lnTo>
                  <a:pt x="168148" y="252349"/>
                </a:lnTo>
                <a:lnTo>
                  <a:pt x="595121" y="252349"/>
                </a:lnTo>
                <a:lnTo>
                  <a:pt x="595121" y="84074"/>
                </a:lnTo>
                <a:lnTo>
                  <a:pt x="168148" y="84074"/>
                </a:lnTo>
                <a:lnTo>
                  <a:pt x="168148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7"/>
          <p:cNvSpPr/>
          <p:nvPr/>
        </p:nvSpPr>
        <p:spPr>
          <a:xfrm>
            <a:off x="3300840" y="3503160"/>
            <a:ext cx="595440" cy="336240"/>
          </a:xfrm>
          <a:custGeom>
            <a:avLst/>
            <a:gdLst/>
            <a:ahLst/>
            <a:rect l="l" t="t" r="r" b="b"/>
            <a:pathLst>
              <a:path w="595629" h="336550">
                <a:moveTo>
                  <a:pt x="168148" y="0"/>
                </a:moveTo>
                <a:lnTo>
                  <a:pt x="168148" y="84074"/>
                </a:lnTo>
                <a:lnTo>
                  <a:pt x="595121" y="84074"/>
                </a:lnTo>
                <a:lnTo>
                  <a:pt x="595121" y="252349"/>
                </a:lnTo>
                <a:lnTo>
                  <a:pt x="168148" y="252349"/>
                </a:lnTo>
                <a:lnTo>
                  <a:pt x="168148" y="336423"/>
                </a:lnTo>
                <a:lnTo>
                  <a:pt x="0" y="168148"/>
                </a:lnTo>
                <a:lnTo>
                  <a:pt x="168148" y="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2666160" y="228600"/>
            <a:ext cx="3811320" cy="114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Les pièces réglementaires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du</a:t>
            </a:r>
            <a:r>
              <a:rPr b="1" lang="fr-FR" sz="1800" spc="-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PLUi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186480" y="1249200"/>
            <a:ext cx="3163680" cy="502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Le règlement</a:t>
            </a:r>
            <a:r>
              <a:rPr b="1" lang="fr-FR" sz="1600" spc="-32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: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nouvelle</a:t>
            </a:r>
            <a:r>
              <a:rPr b="1" lang="fr-FR" sz="1600" spc="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codification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Chapitre</a:t>
            </a:r>
            <a:r>
              <a:rPr b="1" lang="fr-FR" sz="1600" spc="-5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 générales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Dispositions applicables à  chaque</a:t>
            </a:r>
            <a:r>
              <a:rPr b="1" lang="fr-FR" sz="1600" spc="-8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zone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 destination</a:t>
            </a:r>
            <a:r>
              <a:rPr b="1" lang="fr-FR" sz="1200" spc="-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des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104148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constructions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2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fr-FR" sz="1200" spc="-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caractéristiques 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urbaines,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architecturales,  environnementales et  paysagère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2847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Section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3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équipements</a:t>
            </a:r>
            <a:r>
              <a:rPr b="1" lang="fr-FR" sz="1200" spc="-6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1200" spc="-1" strike="noStrike">
                <a:solidFill>
                  <a:srgbClr val="000000"/>
                </a:solidFill>
                <a:latin typeface="Arial"/>
              </a:rPr>
              <a:t>/  </a:t>
            </a:r>
            <a:r>
              <a:rPr b="1" lang="fr-FR" sz="1200" spc="-4" strike="noStrike">
                <a:solidFill>
                  <a:srgbClr val="000000"/>
                </a:solidFill>
                <a:latin typeface="Arial"/>
              </a:rPr>
              <a:t>réseaux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Règlement court + </a:t>
            </a:r>
            <a:r>
              <a:rPr b="1" lang="fr-FR" sz="1600" spc="-9" strike="noStrike">
                <a:solidFill>
                  <a:srgbClr val="000000"/>
                </a:solidFill>
                <a:latin typeface="Arial"/>
              </a:rPr>
              <a:t>renvoi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aux  </a:t>
            </a:r>
            <a:r>
              <a:rPr b="1" lang="fr-FR" sz="1600" spc="-24" strike="noStrike">
                <a:solidFill>
                  <a:srgbClr val="000000"/>
                </a:solidFill>
                <a:latin typeface="Arial"/>
              </a:rPr>
              <a:t>OAP </a:t>
            </a:r>
            <a:r>
              <a:rPr b="1" lang="fr-FR" sz="1600" spc="-4" strike="noStrike">
                <a:solidFill>
                  <a:srgbClr val="000000"/>
                </a:solidFill>
                <a:latin typeface="Arial"/>
              </a:rPr>
              <a:t>thématiques et  sectorielles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4075200" y="1234800"/>
            <a:ext cx="21402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12600">
              <a:lnSpc>
                <a:spcPct val="100000"/>
              </a:lnSpc>
            </a:pP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Les </a:t>
            </a:r>
            <a:r>
              <a:rPr b="1" lang="fr-FR" sz="1600" spc="-24" strike="noStrike" u="sng">
                <a:solidFill>
                  <a:srgbClr val="000000"/>
                </a:solidFill>
                <a:uFillTx/>
                <a:latin typeface="Arial"/>
              </a:rPr>
              <a:t>OAP </a:t>
            </a:r>
            <a:r>
              <a:rPr b="1" lang="fr-FR" sz="1600" spc="-4" strike="noStrike" u="sng">
                <a:solidFill>
                  <a:srgbClr val="000000"/>
                </a:solidFill>
                <a:uFillTx/>
                <a:latin typeface="Arial"/>
              </a:rPr>
              <a:t>spatialisées: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4075200" y="1722600"/>
            <a:ext cx="42883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Un programme (y compris nb de</a:t>
            </a:r>
            <a:r>
              <a:rPr b="0" lang="fr-FR" sz="1600" spc="6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logements)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Un schéma de principes d’aménagement</a:t>
            </a:r>
            <a:endParaRPr b="0" lang="fr-FR" sz="1600" spc="-1" strike="noStrike">
              <a:latin typeface="Arial"/>
            </a:endParaRPr>
          </a:p>
          <a:p>
            <a:pPr marL="299160" indent="-286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Un</a:t>
            </a:r>
            <a:r>
              <a:rPr b="0" lang="fr-FR" sz="1600" spc="-5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4" strike="noStrike">
                <a:solidFill>
                  <a:srgbClr val="000000"/>
                </a:solidFill>
                <a:latin typeface="Arial"/>
              </a:rPr>
              <a:t>échéancier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108000" y="1208160"/>
            <a:ext cx="3311280" cy="5389560"/>
          </a:xfrm>
          <a:custGeom>
            <a:avLst/>
            <a:gdLst/>
            <a:ahLst/>
            <a:rect l="l" t="t" r="r" b="b"/>
            <a:pathLst>
              <a:path w="3311525" h="5389880">
                <a:moveTo>
                  <a:pt x="0" y="5389499"/>
                </a:moveTo>
                <a:lnTo>
                  <a:pt x="3311525" y="5389499"/>
                </a:lnTo>
                <a:lnTo>
                  <a:pt x="3311525" y="0"/>
                </a:lnTo>
                <a:lnTo>
                  <a:pt x="0" y="0"/>
                </a:lnTo>
                <a:lnTo>
                  <a:pt x="0" y="5389499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6"/>
          <p:cNvSpPr/>
          <p:nvPr/>
        </p:nvSpPr>
        <p:spPr>
          <a:xfrm>
            <a:off x="3876840" y="1208160"/>
            <a:ext cx="5231880" cy="5389560"/>
          </a:xfrm>
          <a:custGeom>
            <a:avLst/>
            <a:gdLst/>
            <a:ahLst/>
            <a:rect l="l" t="t" r="r" b="b"/>
            <a:pathLst>
              <a:path w="5232400" h="5389880">
                <a:moveTo>
                  <a:pt x="0" y="5389499"/>
                </a:moveTo>
                <a:lnTo>
                  <a:pt x="5232400" y="5389499"/>
                </a:lnTo>
                <a:lnTo>
                  <a:pt x="5232400" y="0"/>
                </a:lnTo>
                <a:lnTo>
                  <a:pt x="0" y="0"/>
                </a:lnTo>
                <a:lnTo>
                  <a:pt x="0" y="5389499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7"/>
          <p:cNvSpPr/>
          <p:nvPr/>
        </p:nvSpPr>
        <p:spPr>
          <a:xfrm>
            <a:off x="3300840" y="3503160"/>
            <a:ext cx="595440" cy="336240"/>
          </a:xfrm>
          <a:custGeom>
            <a:avLst/>
            <a:gdLst/>
            <a:ahLst/>
            <a:rect l="l" t="t" r="r" b="b"/>
            <a:pathLst>
              <a:path w="595629" h="336550">
                <a:moveTo>
                  <a:pt x="168148" y="0"/>
                </a:moveTo>
                <a:lnTo>
                  <a:pt x="0" y="168148"/>
                </a:lnTo>
                <a:lnTo>
                  <a:pt x="168148" y="336423"/>
                </a:lnTo>
                <a:lnTo>
                  <a:pt x="168148" y="252349"/>
                </a:lnTo>
                <a:lnTo>
                  <a:pt x="595121" y="252349"/>
                </a:lnTo>
                <a:lnTo>
                  <a:pt x="595121" y="84074"/>
                </a:lnTo>
                <a:lnTo>
                  <a:pt x="168148" y="84074"/>
                </a:lnTo>
                <a:lnTo>
                  <a:pt x="168148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8"/>
          <p:cNvSpPr/>
          <p:nvPr/>
        </p:nvSpPr>
        <p:spPr>
          <a:xfrm>
            <a:off x="3300840" y="3503160"/>
            <a:ext cx="595440" cy="336240"/>
          </a:xfrm>
          <a:custGeom>
            <a:avLst/>
            <a:gdLst/>
            <a:ahLst/>
            <a:rect l="l" t="t" r="r" b="b"/>
            <a:pathLst>
              <a:path w="595629" h="336550">
                <a:moveTo>
                  <a:pt x="168148" y="0"/>
                </a:moveTo>
                <a:lnTo>
                  <a:pt x="168148" y="84074"/>
                </a:lnTo>
                <a:lnTo>
                  <a:pt x="595121" y="84074"/>
                </a:lnTo>
                <a:lnTo>
                  <a:pt x="595121" y="252349"/>
                </a:lnTo>
                <a:lnTo>
                  <a:pt x="168148" y="252349"/>
                </a:lnTo>
                <a:lnTo>
                  <a:pt x="168148" y="336423"/>
                </a:lnTo>
                <a:lnTo>
                  <a:pt x="0" y="168148"/>
                </a:lnTo>
                <a:lnTo>
                  <a:pt x="168148" y="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9"/>
          <p:cNvSpPr/>
          <p:nvPr/>
        </p:nvSpPr>
        <p:spPr>
          <a:xfrm>
            <a:off x="3984480" y="2525760"/>
            <a:ext cx="5001840" cy="3495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0"/>
          <p:cNvSpPr/>
          <p:nvPr/>
        </p:nvSpPr>
        <p:spPr>
          <a:xfrm>
            <a:off x="6300360" y="1268640"/>
            <a:ext cx="2376360" cy="372600"/>
          </a:xfrm>
          <a:prstGeom prst="rect">
            <a:avLst/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7440" bIns="0"/>
          <a:p>
            <a:pPr marL="87120">
              <a:lnSpc>
                <a:spcPct val="100000"/>
              </a:lnSpc>
              <a:spcBef>
                <a:spcPts val="295"/>
              </a:spcBef>
            </a:pP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Sur les secteurs comprenant un  nombre significatif de</a:t>
            </a:r>
            <a:r>
              <a:rPr b="1" i="1" lang="fr-FR" sz="1100" spc="-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logements</a:t>
            </a:r>
            <a:endParaRPr b="0" lang="fr-FR" sz="11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LibreOffice/6.0.5.2$Windows_x86 LibreOffice_project/54c8cbb85f300ac59db32fe8a675ff7683cd5a16</Application>
  <Words>1546</Words>
  <Paragraphs>336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2019-07-11T11:05:04Z</dcterms:created>
  <dc:creator/>
  <dc:description/>
  <dc:language>fr-FR</dc:language>
  <cp:lastModifiedBy/>
  <cp:revision>1</cp:revision>
  <dc:subject/>
  <dc:title>CONSTAT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2016-12-19T00:00:00Z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2017-05-18T00:00:00Z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Affichage à l'écran (4:3)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42</vt:i4>
  </property>
</Properties>
</file>