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5.jpeg" ContentType="image/jpeg"/>
  <Override PartName="/ppt/media/image19.jpeg" ContentType="image/jpeg"/>
  <Override PartName="/ppt/media/image8.png" ContentType="image/png"/>
  <Override PartName="/ppt/media/image14.jpeg" ContentType="image/jpeg"/>
  <Override PartName="/ppt/media/image12.jpeg" ContentType="image/jpeg"/>
  <Override PartName="/ppt/media/image11.jpeg" ContentType="image/jpeg"/>
  <Override PartName="/ppt/media/image6.jpeg" ContentType="image/jpeg"/>
  <Override PartName="/ppt/media/image10.png" ContentType="image/png"/>
  <Override PartName="/ppt/media/image15.jpeg" ContentType="image/jpeg"/>
  <Override PartName="/ppt/media/image9.png" ContentType="image/png"/>
  <Override PartName="/ppt/media/image20.png" ContentType="image/png"/>
  <Override PartName="/ppt/media/image18.png" ContentType="image/png"/>
  <Override PartName="/ppt/media/image7.jpeg" ContentType="image/jpeg"/>
  <Override PartName="/ppt/media/image22.jpeg" ContentType="image/jpeg"/>
  <Override PartName="/ppt/media/image4.png" ContentType="image/png"/>
  <Override PartName="/ppt/media/image21.jpeg" ContentType="image/jpeg"/>
  <Override PartName="/ppt/media/image17.png" ContentType="image/png"/>
  <Override PartName="/ppt/media/image5.jpeg" ContentType="image/jpeg"/>
  <Override PartName="/ppt/media/image3.png" ContentType="image/png"/>
  <Override PartName="/ppt/media/image16.png" ContentType="image/png"/>
  <Override PartName="/ppt/media/image23.png" ContentType="image/png"/>
  <Override PartName="/ppt/media/image13.jpeg" ContentType="image/jpeg"/>
  <Override PartName="/ppt/media/image2.png" ContentType="image/png"/>
  <Override PartName="/ppt/media/image24.png" ContentType="image/png"/>
  <Override PartName="/ppt/media/image1.png" ContentType="image/pn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93BBD56-D00C-4119-965F-D0AFB016125A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7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64DAD84-F409-43A5-BC07-D00B36D59891}" type="slidenum">
              <a:rPr lang="fr-FR" sz="1200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722160" y="4155840"/>
            <a:ext cx="777204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70484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72216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61" name="" descr=""/>
          <p:cNvPicPr/>
          <p:nvPr/>
        </p:nvPicPr>
        <p:blipFill>
          <a:blip r:embed="rId2"/>
          <a:stretch/>
        </p:blipFill>
        <p:spPr>
          <a:xfrm>
            <a:off x="3661920" y="3366720"/>
            <a:ext cx="1891800" cy="150948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3"/>
          <a:stretch/>
        </p:blipFill>
        <p:spPr>
          <a:xfrm>
            <a:off x="3661920" y="3366720"/>
            <a:ext cx="1891800" cy="1509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722160" y="198108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72216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70484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722160" y="4155840"/>
            <a:ext cx="777204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22160" y="4155840"/>
            <a:ext cx="777204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70484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72216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3661920" y="3366720"/>
            <a:ext cx="1891800" cy="15094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3661920" y="3366720"/>
            <a:ext cx="1891800" cy="1509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722160" y="1981080"/>
            <a:ext cx="7772040" cy="6314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2216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1509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704840" y="415584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704840" y="3367080"/>
            <a:ext cx="379260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722160" y="4155840"/>
            <a:ext cx="7772040" cy="720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flipV="1">
            <a:off x="5410080" y="380988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flipV="1">
            <a:off x="5410080" y="3897000"/>
            <a:ext cx="3733560" cy="1915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 flipV="1">
            <a:off x="5410080" y="4115160"/>
            <a:ext cx="373356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 flipV="1">
            <a:off x="5410080" y="4164480"/>
            <a:ext cx="1965600" cy="1800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 flipV="1">
            <a:off x="5410080" y="4199400"/>
            <a:ext cx="196560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 flipV="1">
            <a:off x="6414120" y="3642480"/>
            <a:ext cx="2729520" cy="2480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fr-FR" sz="4400" strike="noStrike">
                <a:solidFill>
                  <a:srgbClr val="ffffff"/>
                </a:solidFill>
                <a:latin typeface="Trebuchet M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800" strike="noStrike">
                <a:solidFill>
                  <a:srgbClr val="438086"/>
                </a:solidFill>
                <a:latin typeface="Georgia"/>
              </a:rPr>
              <a:t>19/11/2015</a:t>
            </a:r>
            <a:endParaRPr/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84AB2B0-F4E3-4E1B-977B-727C02D34ED0}" type="slidenum">
              <a:rPr lang="fr-FR" strike="noStrike">
                <a:solidFill>
                  <a:srgbClr val="ffffff"/>
                </a:solidFill>
                <a:latin typeface="Georgia"/>
              </a:rPr>
              <a:t>&lt;numéro&gt;</a:t>
            </a:fld>
            <a:endParaRPr/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 sz="2800">
                <a:latin typeface="Georgia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400">
                <a:latin typeface="Georgia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200">
                <a:latin typeface="Georgia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Georgia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Georgia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Georgia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Georgia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4400"/>
            </a:avLst>
          </a:prstGeom>
          <a:solidFill>
            <a:srgbClr val="ffffff"/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4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" name="PlaceHolder 14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fr-FR" sz="4300" strike="noStrike">
                <a:solidFill>
                  <a:srgbClr val="f3f3f3"/>
                </a:solidFill>
                <a:latin typeface="Trebuchet MS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77" name="PlaceHolder 15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fr-FR" sz="2100" strike="noStrike">
                <a:solidFill>
                  <a:srgbClr val="424456"/>
                </a:solidFill>
                <a:latin typeface="Georgia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100" strike="noStrike">
                <a:solidFill>
                  <a:srgbClr val="424456"/>
                </a:solidFill>
                <a:latin typeface="Georgia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100" strike="noStrike">
                <a:solidFill>
                  <a:srgbClr val="424456"/>
                </a:solidFill>
                <a:latin typeface="Georgia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100" strike="noStrike">
                <a:solidFill>
                  <a:srgbClr val="424456"/>
                </a:solidFill>
                <a:latin typeface="Georgia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100" strike="noStrike">
                <a:solidFill>
                  <a:srgbClr val="424456"/>
                </a:solidFill>
                <a:latin typeface="Georgia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100" strike="noStrike">
                <a:solidFill>
                  <a:srgbClr val="424456"/>
                </a:solidFill>
                <a:latin typeface="Georgia"/>
              </a:rPr>
              <a:t>Sixième niveau de plan</a:t>
            </a:r>
            <a:endParaRPr/>
          </a:p>
          <a:p>
            <a:pPr>
              <a:lnSpc>
                <a:spcPct val="100000"/>
              </a:lnSpc>
            </a:pPr>
            <a:r>
              <a:rPr lang="fr-FR" sz="2100" strike="noStrike">
                <a:solidFill>
                  <a:srgbClr val="424456"/>
                </a:solidFill>
                <a:latin typeface="Georgia"/>
              </a:rPr>
              <a:t>Septième niveau de planCliquez pour modifier les styles du texte du masque</a:t>
            </a:r>
            <a:endParaRPr/>
          </a:p>
        </p:txBody>
      </p:sp>
      <p:sp>
        <p:nvSpPr>
          <p:cNvPr id="78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800" strike="noStrike">
                <a:solidFill>
                  <a:srgbClr val="438086"/>
                </a:solidFill>
                <a:latin typeface="Georgia"/>
              </a:rPr>
              <a:t>19/11/2015</a:t>
            </a:r>
            <a:endParaRPr/>
          </a:p>
        </p:txBody>
      </p:sp>
      <p:sp>
        <p:nvSpPr>
          <p:cNvPr id="79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80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00FF178-EC94-4AA1-88ED-38D288442888}" type="slidenum">
              <a:rPr lang="fr-FR" strike="noStrike">
                <a:solidFill>
                  <a:srgbClr val="ffffff"/>
                </a:solidFill>
                <a:latin typeface="Georgia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3" descr=""/>
          <p:cNvPicPr/>
          <p:nvPr/>
        </p:nvPicPr>
        <p:blipFill>
          <a:blip r:embed="rId1"/>
          <a:stretch/>
        </p:blipFill>
        <p:spPr>
          <a:xfrm>
            <a:off x="179640" y="5407920"/>
            <a:ext cx="1583640" cy="1449720"/>
          </a:xfrm>
          <a:prstGeom prst="rect">
            <a:avLst/>
          </a:prstGeom>
          <a:ln>
            <a:noFill/>
          </a:ln>
        </p:spPr>
      </p:pic>
      <p:pic>
        <p:nvPicPr>
          <p:cNvPr id="121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22" name="TextShape 1"/>
          <p:cNvSpPr txBox="1"/>
          <p:nvPr/>
        </p:nvSpPr>
        <p:spPr>
          <a:xfrm>
            <a:off x="467640" y="1484640"/>
            <a:ext cx="8457840" cy="146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fr-FR" sz="4400" strike="noStrike">
                <a:solidFill>
                  <a:srgbClr val="ffffff"/>
                </a:solidFill>
                <a:latin typeface="Trebuchet MS"/>
              </a:rPr>
              <a:t>La sélection des prestataires extérieurs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1331280" y="4509000"/>
            <a:ext cx="7201080" cy="125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400" strike="noStrike">
                <a:solidFill>
                  <a:srgbClr val="424456"/>
                </a:solidFill>
                <a:latin typeface="Georgia"/>
              </a:rPr>
              <a:t>Club PLUi Normandie du 2 novembre 2015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0" y="85680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Candidat retenu le 14 mars 2014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0" y="155664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Lancement de la phase diagnostic en avril 2014 soit 15 mois après la prescription du PLUi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0" y="256500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En parallèle, travail du CAUE sur le diagnostic et les enjeux du territoire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71" name="Picture 4" descr=""/>
          <p:cNvPicPr/>
          <p:nvPr/>
        </p:nvPicPr>
        <p:blipFill>
          <a:blip r:embed="rId2"/>
          <a:stretch/>
        </p:blipFill>
        <p:spPr>
          <a:xfrm>
            <a:off x="2123640" y="3157920"/>
            <a:ext cx="4464000" cy="361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620712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Aujourd’hui : phase PADD en cours d’achèvement avec les débats dans les conseils municipaux</a:t>
            </a:r>
            <a:endParaRPr/>
          </a:p>
        </p:txBody>
      </p:sp>
      <p:pic>
        <p:nvPicPr>
          <p:cNvPr id="173" name="Image 6" descr=""/>
          <p:cNvPicPr/>
          <p:nvPr/>
        </p:nvPicPr>
        <p:blipFill>
          <a:blip r:embed="rId1"/>
          <a:srcRect l="3983" t="17795" r="25103" b="9923"/>
          <a:stretch/>
        </p:blipFill>
        <p:spPr>
          <a:xfrm>
            <a:off x="1236600" y="692640"/>
            <a:ext cx="6670440" cy="5328360"/>
          </a:xfrm>
          <a:prstGeom prst="rect">
            <a:avLst/>
          </a:prstGeom>
          <a:ln>
            <a:noFill/>
          </a:ln>
        </p:spPr>
      </p:pic>
      <p:pic>
        <p:nvPicPr>
          <p:cNvPr id="174" name="Picture 4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dur="indefinite" nodeType="mainSeq"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0" y="836640"/>
            <a:ext cx="9143640" cy="56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800" strike="noStrike" u="sng">
                <a:solidFill>
                  <a:srgbClr val="000000"/>
                </a:solidFill>
                <a:latin typeface="Georgia"/>
              </a:rPr>
              <a:t>Le territoire</a:t>
            </a:r>
            <a:endParaRPr/>
          </a:p>
        </p:txBody>
      </p:sp>
      <p:pic>
        <p:nvPicPr>
          <p:cNvPr id="125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pic>
        <p:nvPicPr>
          <p:cNvPr id="126" name="Picture 7" descr=""/>
          <p:cNvPicPr/>
          <p:nvPr/>
        </p:nvPicPr>
        <p:blipFill>
          <a:blip r:embed="rId2"/>
          <a:stretch/>
        </p:blipFill>
        <p:spPr>
          <a:xfrm>
            <a:off x="1259640" y="1700640"/>
            <a:ext cx="6002280" cy="4963680"/>
          </a:xfrm>
          <a:prstGeom prst="rect">
            <a:avLst/>
          </a:prstGeom>
          <a:ln>
            <a:noFill/>
          </a:ln>
        </p:spPr>
      </p:pic>
      <p:pic>
        <p:nvPicPr>
          <p:cNvPr id="127" name="Picture 9" descr=""/>
          <p:cNvPicPr/>
          <p:nvPr/>
        </p:nvPicPr>
        <p:blipFill>
          <a:blip r:embed="rId3"/>
          <a:stretch/>
        </p:blipFill>
        <p:spPr>
          <a:xfrm>
            <a:off x="50400" y="963360"/>
            <a:ext cx="2706120" cy="17452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5604120" y="5286240"/>
            <a:ext cx="3360240" cy="820440"/>
          </a:xfrm>
          <a:prstGeom prst="rect">
            <a:avLst/>
          </a:prstGeom>
          <a:ln>
            <a:round/>
          </a:ln>
          <a:effectLst>
            <a:outerShdw blurRad="51500" dir="5400000" dist="25400" rotWithShape="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i="1" lang="fr-FR" sz="1200" strike="noStrike">
                <a:solidFill>
                  <a:srgbClr val="000000"/>
                </a:solidFill>
                <a:latin typeface="Georgia"/>
              </a:rPr>
              <a:t>Créée en 2001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i="1" lang="fr-FR" sz="1200" strike="noStrike">
                <a:solidFill>
                  <a:srgbClr val="000000"/>
                </a:solidFill>
                <a:latin typeface="Georgia"/>
              </a:rPr>
              <a:t>20 communes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i="1" lang="fr-FR" sz="1200" strike="noStrike">
                <a:solidFill>
                  <a:srgbClr val="000000"/>
                </a:solidFill>
                <a:latin typeface="Georgia"/>
              </a:rPr>
              <a:t>8 593 habitants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i="1" lang="fr-FR" sz="1200" strike="noStrike">
                <a:solidFill>
                  <a:srgbClr val="000000"/>
                </a:solidFill>
                <a:latin typeface="Georgia"/>
              </a:rPr>
              <a:t>+7% de population entre 2007 et 2011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Picture 13" descr=""/>
          <p:cNvPicPr/>
          <p:nvPr/>
        </p:nvPicPr>
        <p:blipFill>
          <a:blip r:embed="rId4"/>
          <a:stretch/>
        </p:blipFill>
        <p:spPr>
          <a:xfrm>
            <a:off x="5604120" y="836640"/>
            <a:ext cx="3590280" cy="2800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0" y="836640"/>
            <a:ext cx="9143640" cy="56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800" strike="noStrike" u="sng">
                <a:solidFill>
                  <a:srgbClr val="000000"/>
                </a:solidFill>
                <a:latin typeface="Georgia"/>
              </a:rPr>
              <a:t>Les compétences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251640" y="1556640"/>
            <a:ext cx="8424720" cy="505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Développement économique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Protection et mise en valeur de l’environnement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Voirie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Enfance et Jeunesse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Promotion et développement de la culture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Promotion et développement du tourisme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Politique du logement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Action sociale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Equipements sportifs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z="2200" strike="noStrike">
                <a:solidFill>
                  <a:srgbClr val="000000"/>
                </a:solidFill>
                <a:latin typeface="Georgia"/>
              </a:rPr>
              <a:t>Aménagement de l’espace communautaire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2000" strike="noStrike">
                <a:solidFill>
                  <a:srgbClr val="000000"/>
                </a:solidFill>
                <a:latin typeface="Georgia"/>
              </a:rPr>
              <a:t>Elaboration, modification et révision des documents d’urbanisme intercommunaux depuis le 28 novembre 2012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0" y="1196640"/>
            <a:ext cx="9138960" cy="56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800" strike="noStrike" u="sng">
                <a:solidFill>
                  <a:srgbClr val="000000"/>
                </a:solidFill>
                <a:latin typeface="Georgia"/>
              </a:rPr>
              <a:t>Travail préalable à la consultation en collaboration avec le CAUE du Calvados</a:t>
            </a:r>
            <a:endParaRPr/>
          </a:p>
        </p:txBody>
      </p:sp>
      <p:pic>
        <p:nvPicPr>
          <p:cNvPr id="135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63360" y="-635040"/>
            <a:ext cx="1971360" cy="131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63360" y="-635040"/>
            <a:ext cx="1971360" cy="131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63360" y="-839880"/>
            <a:ext cx="2619000" cy="174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5"/>
          <p:cNvSpPr/>
          <p:nvPr/>
        </p:nvSpPr>
        <p:spPr>
          <a:xfrm>
            <a:off x="-10440" y="234900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Décembre 2012 : prescription du PLUi et réponse à l’appel à projets de l’Etat pour l’obtention d’un soutien financier</a:t>
            </a:r>
            <a:endParaRPr/>
          </a:p>
        </p:txBody>
      </p:sp>
      <p:sp>
        <p:nvSpPr>
          <p:cNvPr id="140" name="CustomShape 6"/>
          <p:cNvSpPr/>
          <p:nvPr/>
        </p:nvSpPr>
        <p:spPr>
          <a:xfrm>
            <a:off x="-10440" y="386100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Début 2013: signature d’une convention avec le CAUE pour formaliser les modalités d’accompagnement et la méthodologie de travail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0" y="537336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Georgia"/>
              </a:rPr>
              <a:t>Objectif : que les élus puissent s’approprier la démarche PLUi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0" y="98064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Avril 2013 : organisation de 3 ateliers thématiques (Habitat- Environnement, Economie-Urbanisme, Déplacements-Equipements) pédagogiques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0" y="232488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Juin 2013 : rencontre individuelle avec toutes les communes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45" name="CustomShape 4"/>
          <p:cNvSpPr/>
          <p:nvPr/>
        </p:nvSpPr>
        <p:spPr>
          <a:xfrm>
            <a:off x="-36360" y="352512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Novembre 2013 : signature d’une convention pour la mise en place d’un comité de suivi (CDC, BE, CAUE, DREAL, DDTM, SCOT) pour apprécier l’opportunité de réaliser des études complémentaires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0" y="83952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Octobre 2013 : Réunions de travail afin de formaliser et hiérarchiser les enjeux et objectifs du territoire</a:t>
            </a:r>
            <a:endParaRPr/>
          </a:p>
        </p:txBody>
      </p:sp>
      <p:graphicFrame>
        <p:nvGraphicFramePr>
          <p:cNvPr id="148" name="Table 2"/>
          <p:cNvGraphicFramePr/>
          <p:nvPr/>
        </p:nvGraphicFramePr>
        <p:xfrm>
          <a:off x="1029600" y="1917000"/>
          <a:ext cx="7084440" cy="4323960"/>
        </p:xfrm>
        <a:graphic>
          <a:graphicData uri="http://schemas.openxmlformats.org/drawingml/2006/table">
            <a:tbl>
              <a:tblPr/>
              <a:tblGrid>
                <a:gridCol w="764280"/>
                <a:gridCol w="2068920"/>
                <a:gridCol w="1416960"/>
                <a:gridCol w="1697040"/>
                <a:gridCol w="709560"/>
                <a:gridCol w="427680"/>
              </a:tblGrid>
              <a:tr h="773640"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100" strike="noStrike">
                          <a:solidFill>
                            <a:srgbClr val="ffffff"/>
                          </a:solidFill>
                          <a:latin typeface="Georgia"/>
                        </a:rPr>
                        <a:t>OBJECTIF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1300" strike="noStrike">
                          <a:solidFill>
                            <a:srgbClr val="ffffff"/>
                          </a:solidFill>
                          <a:latin typeface="Georgia"/>
                        </a:rPr>
                        <a:t>METTRE EN PLACE DES CONDITIONS FAVORABLES POUR UN DÉVELLOPEMENT ÉCONOMIQUE ET UNE ACTIVITÉ AGRICOLE DYNAMIQUES ET PÉRENNES 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100" strike="noStrike">
                          <a:solidFill>
                            <a:srgbClr val="ffffff"/>
                          </a:solidFill>
                          <a:latin typeface="Georgia"/>
                        </a:rPr>
                        <a:t>PRIORITÉ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300" strike="noStrike">
                          <a:solidFill>
                            <a:srgbClr val="ffffff"/>
                          </a:solidFill>
                          <a:latin typeface="Georgia"/>
                        </a:rPr>
                        <a:t>…</a:t>
                      </a:r>
                      <a:r>
                        <a:rPr b="1" lang="fr-FR" sz="1300" strike="noStrike">
                          <a:solidFill>
                            <a:srgbClr val="ffffff"/>
                          </a:solidFill>
                          <a:latin typeface="Georgia"/>
                        </a:rPr>
                        <a:t>.</a:t>
                      </a:r>
                      <a:endParaRPr/>
                    </a:p>
                  </a:txBody>
                  <a:tcPr/>
                </a:tc>
              </a:tr>
              <a:tr h="168120"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100" strike="noStrike">
                          <a:solidFill>
                            <a:srgbClr val="ffffff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576720"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100" strike="noStrike">
                          <a:solidFill>
                            <a:srgbClr val="ffffff"/>
                          </a:solidFill>
                          <a:latin typeface="Georgia"/>
                        </a:rPr>
                        <a:t>ENJEUX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Arial Narrow"/>
                        <a:buChar char="-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Favoriser un développement économique dynamique </a:t>
                      </a:r>
                      <a:endParaRPr/>
                    </a:p>
                    <a:p>
                      <a:pPr lvl="1" algn="just">
                        <a:lnSpc>
                          <a:spcPct val="100000"/>
                        </a:lnSpc>
                        <a:buFont typeface="Courier New"/>
                        <a:buChar char="o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Vérifier la pertinence de certains secteurs, envisager si besoin une requalification urbaine, pertinence d’une dispersion de l’artisanat en secteur résidentiel ?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PRIORITÉ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.</a:t>
                      </a:r>
                      <a:endParaRPr/>
                    </a:p>
                  </a:txBody>
                  <a:tcPr/>
                </a:tc>
              </a:tr>
              <a:tr h="560880">
                <a:tc>
                  <a:txBody>
                    <a:bodyPr lIns="54000" rIns="540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Arial Narrow"/>
                        <a:buChar char="-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Préserver une activité agricole mixte (culture / élevage)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.</a:t>
                      </a:r>
                      <a:endParaRPr/>
                    </a:p>
                  </a:txBody>
                  <a:tcPr/>
                </a:tc>
              </a:tr>
              <a:tr h="560880">
                <a:tc>
                  <a:txBody>
                    <a:bodyPr lIns="54000" rIns="540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8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Arial Narrow"/>
                        <a:buChar char="-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Permettre une diversification de l’activité agricole (vente directe, circuits courts, gites…)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.</a:t>
                      </a:r>
                      <a:endParaRPr/>
                    </a:p>
                  </a:txBody>
                  <a:tcPr/>
                </a:tc>
              </a:tr>
              <a:tr h="560880">
                <a:tc>
                  <a:txBody>
                    <a:bodyPr lIns="54000" rIns="540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Arial Narrow"/>
                        <a:buChar char="-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Prendre en compte les relations avec les autres bassins de vie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.</a:t>
                      </a:r>
                      <a:endParaRPr/>
                    </a:p>
                  </a:txBody>
                  <a:tcPr/>
                </a:tc>
              </a:tr>
              <a:tr h="560880">
                <a:tc>
                  <a:txBody>
                    <a:bodyPr lIns="54000" rIns="540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Arial Narrow"/>
                        <a:buChar char="-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Mettre en place un volet énergétique agricole: filière bois, méthanisation, solaire…</a:t>
                      </a:r>
                      <a:endParaRPr/>
                    </a:p>
                    <a:p>
                      <a:pPr lvl="1" algn="just">
                        <a:lnSpc>
                          <a:spcPct val="100000"/>
                        </a:lnSpc>
                        <a:buFont typeface="Courier New"/>
                        <a:buChar char="o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Valorisation des haies, préservation des paysages 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.</a:t>
                      </a:r>
                      <a:endParaRPr/>
                    </a:p>
                  </a:txBody>
                  <a:tcPr/>
                </a:tc>
              </a:tr>
              <a:tr h="561960">
                <a:tc>
                  <a:txBody>
                    <a:bodyPr lIns="54000" rIns="540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  <a:buFont typeface="Arial Narrow"/>
                        <a:buChar char="-"/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Limiter le mitage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900" strike="noStrike">
                          <a:solidFill>
                            <a:srgbClr val="000000"/>
                          </a:solidFill>
                          <a:latin typeface="Georgia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54000" rIns="5400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…</a:t>
                      </a:r>
                      <a:r>
                        <a:rPr lang="fr-FR" sz="1100" strike="noStrike">
                          <a:solidFill>
                            <a:srgbClr val="000000"/>
                          </a:solidFill>
                          <a:latin typeface="Georgia"/>
                        </a:rPr>
                        <a:t>.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9" name="CustomShape 3"/>
          <p:cNvSpPr/>
          <p:nvPr/>
        </p:nvSpPr>
        <p:spPr>
          <a:xfrm>
            <a:off x="457200" y="372600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4"/>
          <p:cNvSpPr/>
          <p:nvPr/>
        </p:nvSpPr>
        <p:spPr>
          <a:xfrm>
            <a:off x="0" y="602136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trike="noStrike">
                <a:solidFill>
                  <a:srgbClr val="000000"/>
                </a:solidFill>
                <a:latin typeface="Georgia"/>
              </a:rPr>
              <a:t>Objectif : prioriser les attentes des élus vis-à-vis du prestataire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6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683640" y="836640"/>
            <a:ext cx="7772040" cy="56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800" strike="noStrike" u="sng">
                <a:solidFill>
                  <a:srgbClr val="000000"/>
                </a:solidFill>
                <a:latin typeface="Georgia"/>
              </a:rPr>
              <a:t>Organisation de la consultation</a:t>
            </a:r>
            <a:endParaRPr/>
          </a:p>
        </p:txBody>
      </p:sp>
      <p:pic>
        <p:nvPicPr>
          <p:cNvPr id="152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1080" y="141264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Validation du cahier des charges par les élus en novembre 2013 et lancement de l’appel d’offres (marché de services avec remise de prestation)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54" name="Image 1" descr=""/>
          <p:cNvPicPr/>
          <p:nvPr/>
        </p:nvPicPr>
        <p:blipFill>
          <a:blip r:embed="rId2"/>
          <a:srcRect l="17422" t="12198" r="37161" b="2463"/>
          <a:stretch/>
        </p:blipFill>
        <p:spPr>
          <a:xfrm>
            <a:off x="1080" y="2061000"/>
            <a:ext cx="3178080" cy="4608000"/>
          </a:xfrm>
          <a:prstGeom prst="rect">
            <a:avLst/>
          </a:prstGeom>
          <a:ln>
            <a:noFill/>
          </a:ln>
        </p:spPr>
      </p:pic>
      <p:pic>
        <p:nvPicPr>
          <p:cNvPr id="155" name="Image 4" descr=""/>
          <p:cNvPicPr/>
          <p:nvPr/>
        </p:nvPicPr>
        <p:blipFill>
          <a:blip r:embed="rId3"/>
          <a:srcRect l="17886" t="12198" r="36799" b="2747"/>
          <a:stretch/>
        </p:blipFill>
        <p:spPr>
          <a:xfrm>
            <a:off x="2843640" y="2113920"/>
            <a:ext cx="3181680" cy="4608000"/>
          </a:xfrm>
          <a:prstGeom prst="rect">
            <a:avLst/>
          </a:prstGeom>
          <a:ln>
            <a:noFill/>
          </a:ln>
        </p:spPr>
      </p:pic>
      <p:pic>
        <p:nvPicPr>
          <p:cNvPr id="156" name="Image 6" descr=""/>
          <p:cNvPicPr/>
          <p:nvPr/>
        </p:nvPicPr>
        <p:blipFill>
          <a:blip r:embed="rId4"/>
          <a:srcRect l="17679" t="12198" r="36904" b="2747"/>
          <a:stretch/>
        </p:blipFill>
        <p:spPr>
          <a:xfrm>
            <a:off x="5796000" y="2133000"/>
            <a:ext cx="3138840" cy="453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8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1080" y="991800"/>
            <a:ext cx="9143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1</a:t>
            </a:r>
            <a:r>
              <a:rPr lang="fr-FR" strike="noStrike" baseline="30000">
                <a:solidFill>
                  <a:srgbClr val="000000"/>
                </a:solidFill>
                <a:latin typeface="Georgia"/>
              </a:rPr>
              <a:t>ère</a:t>
            </a:r>
            <a:r>
              <a:rPr lang="fr-FR" strike="noStrike">
                <a:solidFill>
                  <a:srgbClr val="000000"/>
                </a:solidFill>
                <a:latin typeface="Georgia"/>
              </a:rPr>
              <a:t> phase de sélection de 3 candidats en janvier 2014 selon plusieurs critères : présence des compétences attendues, motivation, répartition des tâches au sein du groupement, qualité des références écrites et graphiques</a:t>
            </a:r>
            <a:endParaRPr/>
          </a:p>
        </p:txBody>
      </p:sp>
      <p:pic>
        <p:nvPicPr>
          <p:cNvPr id="159" name="Picture 2" descr=""/>
          <p:cNvPicPr/>
          <p:nvPr/>
        </p:nvPicPr>
        <p:blipFill>
          <a:blip r:embed="rId2"/>
          <a:stretch/>
        </p:blipFill>
        <p:spPr>
          <a:xfrm>
            <a:off x="1403640" y="2061000"/>
            <a:ext cx="6463080" cy="460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9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4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83628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-3960" y="620640"/>
            <a:ext cx="9143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Wingdings" charset="2"/>
              <a:buChar char=""/>
            </a:pPr>
            <a:r>
              <a:rPr lang="fr-FR" strike="noStrike">
                <a:solidFill>
                  <a:srgbClr val="000000"/>
                </a:solidFill>
                <a:latin typeface="Georgia"/>
              </a:rPr>
              <a:t>2</a:t>
            </a:r>
            <a:r>
              <a:rPr lang="fr-FR" strike="noStrike" baseline="30000">
                <a:solidFill>
                  <a:srgbClr val="000000"/>
                </a:solidFill>
                <a:latin typeface="Georgia"/>
              </a:rPr>
              <a:t>ème</a:t>
            </a:r>
            <a:r>
              <a:rPr lang="fr-FR" strike="noStrike">
                <a:solidFill>
                  <a:srgbClr val="000000"/>
                </a:solidFill>
                <a:latin typeface="Georgia"/>
              </a:rPr>
              <a:t> phase de sélection en mars 2014 lors d’une audition faisant l’objet d’une rémunération pour tous les candidats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62" name="CustomShape 2"/>
          <p:cNvSpPr/>
          <p:nvPr/>
        </p:nvSpPr>
        <p:spPr>
          <a:xfrm>
            <a:off x="457200" y="372600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3"/>
          <p:cNvSpPr/>
          <p:nvPr/>
        </p:nvSpPr>
        <p:spPr>
          <a:xfrm>
            <a:off x="457200" y="372600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64" name="Table 4"/>
          <p:cNvGraphicFramePr/>
          <p:nvPr/>
        </p:nvGraphicFramePr>
        <p:xfrm>
          <a:off x="457200" y="1556640"/>
          <a:ext cx="8229240" cy="3531240"/>
        </p:xfrm>
        <a:graphic>
          <a:graphicData uri="http://schemas.openxmlformats.org/drawingml/2006/table">
            <a:tbl>
              <a:tblPr/>
              <a:tblGrid>
                <a:gridCol w="1336320"/>
                <a:gridCol w="3739680"/>
                <a:gridCol w="3153240"/>
              </a:tblGrid>
              <a:tr h="21636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7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Intention d’aménagement du territoire - Appréciation suivant les critères d’évaluation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7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9180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Eléments évoqués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Remarques et appréciations</a:t>
                      </a:r>
                      <a:endParaRPr/>
                    </a:p>
                  </a:txBody>
                  <a:tcPr/>
                </a:tc>
              </a:tr>
              <a:tr h="111780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Lire et appréhender (2 planches A3)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Prestation conforme ……………</a:t>
                      </a: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Webdings"/>
                          <a:ea typeface="Times New Roman"/>
                        </a:rPr>
                        <a:t>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Capacité à comprendre les intentions du maître d'ouvrage, à cerner les enjeux et spécificité du programme et du territoire, 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20924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Analyser et traduire (3 planches A3)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Prestation conforme ……………</a:t>
                      </a: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Webdings"/>
                          <a:ea typeface="Times New Roman"/>
                        </a:rPr>
                        <a:t>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Capacité du candidat à s’approprier, à traduire et à communiquer sa perception des enjeux du territoire et ses intentions de projet, 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37628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Proposer et illustrer (5 planches A3)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Prestation conforme ……………</a:t>
                      </a: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Webdings"/>
                          <a:ea typeface="Times New Roman"/>
                        </a:rPr>
                        <a:t>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Cambria"/>
                        </a:rPr>
                        <a:t>Capacité à exposer et proposer des démarches innovantes, des méthodes de travail qui permettent de faire naitre un projet cohérent comme base de la planification territoriale.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5" name="Table 5"/>
          <p:cNvGraphicFramePr/>
          <p:nvPr/>
        </p:nvGraphicFramePr>
        <p:xfrm>
          <a:off x="448200" y="5251680"/>
          <a:ext cx="8229240" cy="1336680"/>
        </p:xfrm>
        <a:graphic>
          <a:graphicData uri="http://schemas.openxmlformats.org/drawingml/2006/table">
            <a:tbl>
              <a:tblPr/>
              <a:tblGrid>
                <a:gridCol w="2476080"/>
                <a:gridCol w="5753160"/>
              </a:tblGrid>
              <a:tr h="9180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Remarques générales</a:t>
                      </a:r>
                      <a:endParaRPr/>
                    </a:p>
                  </a:txBody>
                  <a:tcPr/>
                </a:tc>
              </a:tr>
              <a:tr h="56340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Présence du ou de la chef de projet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Intérêts pour le projet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Qualité de présentation du rendu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Implication affichée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9180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Proposition d’honoraires et offre de marché (hors audition)</a:t>
                      </a:r>
                      <a:endParaRPr/>
                    </a:p>
                  </a:txBody>
                  <a:tcPr/>
                </a:tc>
              </a:tr>
              <a:tr h="657720"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Planning proposé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Remarques par rapport aux pièces de marché proposées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Répartition entre les membres et interventions de chacun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fr-FR" sz="600" strike="noStrike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Cohérence entre proposition d’honoraires/implication et complexité affichées</a:t>
                      </a:r>
                      <a:endParaRPr/>
                    </a:p>
                  </a:txBody>
                  <a:tcPr/>
                </a:tc>
                <a:tc>
                  <a:txBody>
                    <a:bodyPr lIns="39960" rIns="3996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fr-FR" sz="600" strike="noStrike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6" name="CustomShape 6"/>
          <p:cNvSpPr/>
          <p:nvPr/>
        </p:nvSpPr>
        <p:spPr>
          <a:xfrm>
            <a:off x="446760" y="5229360"/>
            <a:ext cx="9143640" cy="4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with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10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