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media/image3.png" ContentType="image/png"/>
  <Override PartName="/ppt/media/image1.jpeg" ContentType="image/jpeg"/>
  <Override PartName="/ppt/media/image2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9.png" ContentType="image/png"/>
  <Override PartName="/ppt/media/image7.jpeg" ContentType="image/jpeg"/>
  <Override PartName="/ppt/media/image8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  <Override PartName="/ppt/media/image23.png" ContentType="image/png"/>
  <Override PartName="/ppt/media/image24.png" ContentType="image/png"/>
  <Override PartName="/ppt/media/image25.png" ContentType="image/png"/>
  <Override PartName="/ppt/media/image26.png" ContentType="image/png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2" descr=""/>
          <p:cNvPicPr/>
          <p:nvPr/>
        </p:nvPicPr>
        <p:blipFill>
          <a:blip r:embed="rId2"/>
          <a:stretch/>
        </p:blipFill>
        <p:spPr>
          <a:xfrm>
            <a:off x="411840" y="5602320"/>
            <a:ext cx="863280" cy="912600"/>
          </a:xfrm>
          <a:prstGeom prst="rect">
            <a:avLst/>
          </a:prstGeom>
          <a:ln>
            <a:noFill/>
          </a:ln>
        </p:spPr>
      </p:pic>
      <p:pic>
        <p:nvPicPr>
          <p:cNvPr id="1" name="Image 9" descr=""/>
          <p:cNvPicPr/>
          <p:nvPr/>
        </p:nvPicPr>
        <p:blipFill>
          <a:blip r:embed="rId3"/>
          <a:stretch/>
        </p:blipFill>
        <p:spPr>
          <a:xfrm>
            <a:off x="10261800" y="0"/>
            <a:ext cx="1758240" cy="6857640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"/>
          <p:cNvPicPr/>
          <p:nvPr/>
        </p:nvPicPr>
        <p:blipFill>
          <a:blip r:embed="rId4"/>
          <a:stretch/>
        </p:blipFill>
        <p:spPr>
          <a:xfrm>
            <a:off x="10033560" y="6287040"/>
            <a:ext cx="456120" cy="456120"/>
          </a:xfrm>
          <a:prstGeom prst="rect">
            <a:avLst/>
          </a:prstGeom>
          <a:ln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texte-titre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plan de texte</a:t>
            </a:r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 de plan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 de plan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Septième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image" Target="../media/image20.png"/><Relationship Id="rId3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image" Target="../media/image22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image" Target="../media/image26.png"/><Relationship Id="rId3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1355400" y="0"/>
            <a:ext cx="1083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0" name="Image 6" descr=""/>
          <p:cNvPicPr/>
          <p:nvPr/>
        </p:nvPicPr>
        <p:blipFill>
          <a:blip r:embed="rId1"/>
          <a:stretch/>
        </p:blipFill>
        <p:spPr>
          <a:xfrm>
            <a:off x="5088240" y="0"/>
            <a:ext cx="1758240" cy="6857640"/>
          </a:xfrm>
          <a:prstGeom prst="rect">
            <a:avLst/>
          </a:prstGeom>
          <a:ln>
            <a:noFill/>
          </a:ln>
        </p:spPr>
      </p:pic>
      <p:sp>
        <p:nvSpPr>
          <p:cNvPr id="41" name="CustomShape 2"/>
          <p:cNvSpPr/>
          <p:nvPr/>
        </p:nvSpPr>
        <p:spPr>
          <a:xfrm>
            <a:off x="181080" y="1532520"/>
            <a:ext cx="5086800" cy="1400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fr-FR" sz="43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La revitalisation des centres-bourgs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CustomShape 3"/>
          <p:cNvSpPr/>
          <p:nvPr/>
        </p:nvSpPr>
        <p:spPr>
          <a:xfrm>
            <a:off x="7453440" y="6235920"/>
            <a:ext cx="3582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Présentation du 23 février 2017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3" name="Image 5" descr=""/>
          <p:cNvPicPr/>
          <p:nvPr/>
        </p:nvPicPr>
        <p:blipFill>
          <a:blip r:embed="rId2"/>
          <a:stretch/>
        </p:blipFill>
        <p:spPr>
          <a:xfrm>
            <a:off x="1451880" y="3072240"/>
            <a:ext cx="3058200" cy="229356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CustomShape 1"/>
          <p:cNvSpPr/>
          <p:nvPr/>
        </p:nvSpPr>
        <p:spPr>
          <a:xfrm>
            <a:off x="336960" y="184320"/>
            <a:ext cx="814644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2-2 les différents niveaux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de réflexion du bureau d’études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Line 2"/>
          <p:cNvSpPr/>
          <p:nvPr/>
        </p:nvSpPr>
        <p:spPr>
          <a:xfrm>
            <a:off x="5303520" y="518760"/>
            <a:ext cx="487116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0" name="CustomShape 3"/>
          <p:cNvSpPr/>
          <p:nvPr/>
        </p:nvSpPr>
        <p:spPr>
          <a:xfrm>
            <a:off x="336960" y="1383480"/>
            <a:ext cx="9837720" cy="405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20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Phase 2 : le Schéma d’aménagement d’ensemble et les propositions d’interventions ciblées sur quelques îlots au sein du centre-bourg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Stabiliser des orientations claires et concises porteuses d’une stratégie globale appropriable et déclinable ensuite en scénarii.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Approfondir les secteurs de projet et les opérations d’aménagement qui les composent ;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Définir le programme de chaque opération ;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Proposer un phasage de mise en œuvre du projet ;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Préciser les modalités opérationnelles ;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Réaliser un bilan financier global prévisionnel.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CustomShape 1"/>
          <p:cNvSpPr/>
          <p:nvPr/>
        </p:nvSpPr>
        <p:spPr>
          <a:xfrm>
            <a:off x="336960" y="184320"/>
            <a:ext cx="814644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2-2 les différents niveaux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de réflexion du bureau d’études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2" name="Line 2"/>
          <p:cNvSpPr/>
          <p:nvPr/>
        </p:nvSpPr>
        <p:spPr>
          <a:xfrm>
            <a:off x="5303520" y="518760"/>
            <a:ext cx="487116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CustomShape 3"/>
          <p:cNvSpPr/>
          <p:nvPr/>
        </p:nvSpPr>
        <p:spPr>
          <a:xfrm>
            <a:off x="336960" y="1383480"/>
            <a:ext cx="10076760" cy="2224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20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interventions retenues par les élus :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Valoriser l’image de la cité 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Redynamiser le commerce dans la cité.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Maintenir et développer les équipements dans la cité, valoriser le patrimoine.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Développer une offre d’hébergement touristique dans la cité.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Intervenir sur l’habitat.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84" name="Image 7" descr=""/>
          <p:cNvPicPr/>
          <p:nvPr/>
        </p:nvPicPr>
        <p:blipFill>
          <a:blip r:embed="rId1"/>
          <a:stretch/>
        </p:blipFill>
        <p:spPr>
          <a:xfrm>
            <a:off x="5164560" y="3842280"/>
            <a:ext cx="5357160" cy="2941560"/>
          </a:xfrm>
          <a:prstGeom prst="rect">
            <a:avLst/>
          </a:prstGeom>
          <a:ln>
            <a:noFill/>
          </a:ln>
        </p:spPr>
      </p:pic>
      <p:pic>
        <p:nvPicPr>
          <p:cNvPr id="85" name="Image 8" descr=""/>
          <p:cNvPicPr/>
          <p:nvPr/>
        </p:nvPicPr>
        <p:blipFill>
          <a:blip r:embed="rId2"/>
          <a:srcRect l="4595" t="7726" r="0" b="0"/>
          <a:stretch/>
        </p:blipFill>
        <p:spPr>
          <a:xfrm>
            <a:off x="0" y="3647880"/>
            <a:ext cx="4199040" cy="3209760"/>
          </a:xfrm>
          <a:prstGeom prst="rect">
            <a:avLst/>
          </a:prstGeom>
          <a:ln>
            <a:noFill/>
          </a:ln>
        </p:spPr>
      </p:pic>
      <p:pic>
        <p:nvPicPr>
          <p:cNvPr id="86" name="Image 2" descr=""/>
          <p:cNvPicPr/>
          <p:nvPr/>
        </p:nvPicPr>
        <p:blipFill>
          <a:blip r:embed="rId3"/>
          <a:srcRect l="19362" t="39454" r="33148" b="16857"/>
          <a:stretch/>
        </p:blipFill>
        <p:spPr>
          <a:xfrm>
            <a:off x="6853680" y="705240"/>
            <a:ext cx="3321000" cy="171828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CustomShape 1"/>
          <p:cNvSpPr/>
          <p:nvPr/>
        </p:nvSpPr>
        <p:spPr>
          <a:xfrm>
            <a:off x="336960" y="184320"/>
            <a:ext cx="81464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2-3 les conclusions de l’étude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8" name="Line 2"/>
          <p:cNvSpPr/>
          <p:nvPr/>
        </p:nvSpPr>
        <p:spPr>
          <a:xfrm>
            <a:off x="6282000" y="491040"/>
            <a:ext cx="3892680" cy="2772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9" name="CustomShape 3"/>
          <p:cNvSpPr/>
          <p:nvPr/>
        </p:nvSpPr>
        <p:spPr>
          <a:xfrm>
            <a:off x="336960" y="918000"/>
            <a:ext cx="9837720" cy="6493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Avoir une vision globale de l’avenir de Domfront.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Mieux identifier les différents points sur lesquels s’appuyer pour aider à l’attractivité.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Diagnostic complet du site permettant l’émergence des grands enjeux du centre bourg partagé avec l’ensemble des acteurs locaux.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Faciliter les prises de conscience des élus.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Propositions d’orientations stratégiques.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Programme d’actions.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Hiérarchisation des actions.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Lancement des actions.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CustomShape 1"/>
          <p:cNvSpPr/>
          <p:nvPr/>
        </p:nvSpPr>
        <p:spPr>
          <a:xfrm>
            <a:off x="1355400" y="0"/>
            <a:ext cx="1083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1" name="CustomShape 2"/>
          <p:cNvSpPr/>
          <p:nvPr/>
        </p:nvSpPr>
        <p:spPr>
          <a:xfrm>
            <a:off x="0" y="3003840"/>
            <a:ext cx="5991480" cy="1098360"/>
          </a:xfrm>
          <a:custGeom>
            <a:avLst/>
            <a:gdLst/>
            <a:ahLst/>
            <a:rect l="l" t="t" r="r" b="b"/>
            <a:pathLst>
              <a:path w="5230795" h="2117558">
                <a:moveTo>
                  <a:pt x="0" y="0"/>
                </a:moveTo>
                <a:lnTo>
                  <a:pt x="5126522" y="0"/>
                </a:lnTo>
                <a:cubicBezTo>
                  <a:pt x="5102459" y="681790"/>
                  <a:pt x="5086416" y="994610"/>
                  <a:pt x="5230795" y="2117558"/>
                </a:cubicBezTo>
                <a:lnTo>
                  <a:pt x="0" y="21175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2" name="CustomShape 3"/>
          <p:cNvSpPr/>
          <p:nvPr/>
        </p:nvSpPr>
        <p:spPr>
          <a:xfrm>
            <a:off x="4584240" y="2829960"/>
            <a:ext cx="159408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8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3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3" name="CustomShape 4"/>
          <p:cNvSpPr/>
          <p:nvPr/>
        </p:nvSpPr>
        <p:spPr>
          <a:xfrm>
            <a:off x="5919480" y="3003840"/>
            <a:ext cx="6272280" cy="1098360"/>
          </a:xfrm>
          <a:custGeom>
            <a:avLst/>
            <a:gdLst/>
            <a:ahLst/>
            <a:rect l="l" t="t" r="r" b="b"/>
            <a:pathLst>
              <a:path w="5565540" h="1098884">
                <a:moveTo>
                  <a:pt x="56148" y="0"/>
                </a:moveTo>
                <a:lnTo>
                  <a:pt x="5565540" y="0"/>
                </a:lnTo>
                <a:lnTo>
                  <a:pt x="5565540" y="1098884"/>
                </a:lnTo>
                <a:lnTo>
                  <a:pt x="0" y="1098884"/>
                </a:lnTo>
                <a:cubicBezTo>
                  <a:pt x="58821" y="692483"/>
                  <a:pt x="77537" y="390358"/>
                  <a:pt x="561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4" name="CustomShape 5"/>
          <p:cNvSpPr/>
          <p:nvPr/>
        </p:nvSpPr>
        <p:spPr>
          <a:xfrm>
            <a:off x="6734520" y="3076200"/>
            <a:ext cx="49712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La convention cadre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95" name="Image 6" descr=""/>
          <p:cNvPicPr/>
          <p:nvPr/>
        </p:nvPicPr>
        <p:blipFill>
          <a:blip r:embed="rId1"/>
          <a:stretch/>
        </p:blipFill>
        <p:spPr>
          <a:xfrm>
            <a:off x="5088240" y="0"/>
            <a:ext cx="1758240" cy="6857640"/>
          </a:xfrm>
          <a:prstGeom prst="rect">
            <a:avLst/>
          </a:prstGeom>
          <a:ln>
            <a:noFill/>
          </a:ln>
        </p:spPr>
      </p:pic>
      <p:pic>
        <p:nvPicPr>
          <p:cNvPr id="96" name="Image 13" descr=""/>
          <p:cNvPicPr/>
          <p:nvPr/>
        </p:nvPicPr>
        <p:blipFill>
          <a:blip r:embed="rId2"/>
          <a:stretch/>
        </p:blipFill>
        <p:spPr>
          <a:xfrm>
            <a:off x="221400" y="3324960"/>
            <a:ext cx="456120" cy="45612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Line 1"/>
          <p:cNvSpPr/>
          <p:nvPr/>
        </p:nvSpPr>
        <p:spPr>
          <a:xfrm>
            <a:off x="5303520" y="518760"/>
            <a:ext cx="487116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8" name="CustomShape 2"/>
          <p:cNvSpPr/>
          <p:nvPr/>
        </p:nvSpPr>
        <p:spPr>
          <a:xfrm>
            <a:off x="336960" y="1383480"/>
            <a:ext cx="9646200" cy="405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Condition : étude préalable d’attractivité centre-bourg, en maîtrise d’ouvrage EPF ou autre.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Conventionnement global avec l’EPF sur un nombre limité d’opérations.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Fixation des enveloppes d’acquisitions et durées de portage des biens concernés.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Fixation d’un budget d’études techniques.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Un suivi des opérations engagées : revue de projets annuelle avec la collectivité.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CustomShape 3"/>
          <p:cNvSpPr/>
          <p:nvPr/>
        </p:nvSpPr>
        <p:spPr>
          <a:xfrm>
            <a:off x="336960" y="184320"/>
            <a:ext cx="81464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La convention cadre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1355400" y="0"/>
            <a:ext cx="1083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1" name="CustomShape 2"/>
          <p:cNvSpPr/>
          <p:nvPr/>
        </p:nvSpPr>
        <p:spPr>
          <a:xfrm>
            <a:off x="0" y="3003840"/>
            <a:ext cx="5991480" cy="1098360"/>
          </a:xfrm>
          <a:custGeom>
            <a:avLst/>
            <a:gdLst/>
            <a:ahLst/>
            <a:rect l="l" t="t" r="r" b="b"/>
            <a:pathLst>
              <a:path w="5230795" h="2117558">
                <a:moveTo>
                  <a:pt x="0" y="0"/>
                </a:moveTo>
                <a:lnTo>
                  <a:pt x="5126522" y="0"/>
                </a:lnTo>
                <a:cubicBezTo>
                  <a:pt x="5102459" y="681790"/>
                  <a:pt x="5086416" y="994610"/>
                  <a:pt x="5230795" y="2117558"/>
                </a:cubicBezTo>
                <a:lnTo>
                  <a:pt x="0" y="21175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2" name="CustomShape 3"/>
          <p:cNvSpPr/>
          <p:nvPr/>
        </p:nvSpPr>
        <p:spPr>
          <a:xfrm>
            <a:off x="4584240" y="2829960"/>
            <a:ext cx="159408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8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4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3" name="CustomShape 4"/>
          <p:cNvSpPr/>
          <p:nvPr/>
        </p:nvSpPr>
        <p:spPr>
          <a:xfrm>
            <a:off x="5919480" y="3003840"/>
            <a:ext cx="6272280" cy="1098360"/>
          </a:xfrm>
          <a:custGeom>
            <a:avLst/>
            <a:gdLst/>
            <a:ahLst/>
            <a:rect l="l" t="t" r="r" b="b"/>
            <a:pathLst>
              <a:path w="5565540" h="1098884">
                <a:moveTo>
                  <a:pt x="56148" y="0"/>
                </a:moveTo>
                <a:lnTo>
                  <a:pt x="5565540" y="0"/>
                </a:lnTo>
                <a:lnTo>
                  <a:pt x="5565540" y="1098884"/>
                </a:lnTo>
                <a:lnTo>
                  <a:pt x="0" y="1098884"/>
                </a:lnTo>
                <a:cubicBezTo>
                  <a:pt x="58821" y="692483"/>
                  <a:pt x="77537" y="390358"/>
                  <a:pt x="561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" name="CustomShape 5"/>
          <p:cNvSpPr/>
          <p:nvPr/>
        </p:nvSpPr>
        <p:spPr>
          <a:xfrm>
            <a:off x="6734520" y="3076200"/>
            <a:ext cx="497124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La phase opérationnelle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5" name="Image 6" descr=""/>
          <p:cNvPicPr/>
          <p:nvPr/>
        </p:nvPicPr>
        <p:blipFill>
          <a:blip r:embed="rId1"/>
          <a:stretch/>
        </p:blipFill>
        <p:spPr>
          <a:xfrm>
            <a:off x="5088240" y="0"/>
            <a:ext cx="1758240" cy="6857640"/>
          </a:xfrm>
          <a:prstGeom prst="rect">
            <a:avLst/>
          </a:prstGeom>
          <a:ln>
            <a:noFill/>
          </a:ln>
        </p:spPr>
      </p:pic>
      <p:sp>
        <p:nvSpPr>
          <p:cNvPr id="106" name="CustomShape 6"/>
          <p:cNvSpPr/>
          <p:nvPr/>
        </p:nvSpPr>
        <p:spPr>
          <a:xfrm>
            <a:off x="7000560" y="4572000"/>
            <a:ext cx="442188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4-1 Redynamiser le commerce dans la cité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4-2 Transformation de l’ancien palais de justice en pôle culturel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07" name="Image 13" descr=""/>
          <p:cNvPicPr/>
          <p:nvPr/>
        </p:nvPicPr>
        <p:blipFill>
          <a:blip r:embed="rId2"/>
          <a:stretch/>
        </p:blipFill>
        <p:spPr>
          <a:xfrm>
            <a:off x="221400" y="3324960"/>
            <a:ext cx="456120" cy="45612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age 4" descr=""/>
          <p:cNvPicPr/>
          <p:nvPr/>
        </p:nvPicPr>
        <p:blipFill>
          <a:blip r:embed="rId1"/>
          <a:srcRect l="44793" t="0" r="0" b="0"/>
          <a:stretch/>
        </p:blipFill>
        <p:spPr>
          <a:xfrm>
            <a:off x="0" y="595080"/>
            <a:ext cx="4952520" cy="6262560"/>
          </a:xfrm>
          <a:prstGeom prst="rect">
            <a:avLst/>
          </a:prstGeom>
          <a:ln>
            <a:noFill/>
          </a:ln>
        </p:spPr>
      </p:pic>
      <p:sp>
        <p:nvSpPr>
          <p:cNvPr id="109" name="CustomShape 1"/>
          <p:cNvSpPr/>
          <p:nvPr/>
        </p:nvSpPr>
        <p:spPr>
          <a:xfrm>
            <a:off x="0" y="50760"/>
            <a:ext cx="8821800" cy="54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0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4-1 redynamiser le commerce dans la cité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0" name="CustomShape 2"/>
          <p:cNvSpPr/>
          <p:nvPr/>
        </p:nvSpPr>
        <p:spPr>
          <a:xfrm>
            <a:off x="5037840" y="604800"/>
            <a:ext cx="5435280" cy="2834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4 immeubles/rdc identifiés.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Etudes de faisabilité techniques et économiques sur l’ensemble des bâtiments en maîtrise d’ouvrage EPF.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Acquisitions des biens et portage pendant les travaux.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0" y="182160"/>
            <a:ext cx="11014920" cy="516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28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4-2 transformation de l’ancien palais de justice en pôle culturel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2" name="Image 2" descr=""/>
          <p:cNvPicPr/>
          <p:nvPr/>
        </p:nvPicPr>
        <p:blipFill>
          <a:blip r:embed="rId1"/>
          <a:srcRect l="11787" t="31202" r="29073" b="6978"/>
          <a:stretch/>
        </p:blipFill>
        <p:spPr>
          <a:xfrm>
            <a:off x="144000" y="2277000"/>
            <a:ext cx="7617960" cy="4479120"/>
          </a:xfrm>
          <a:prstGeom prst="rect">
            <a:avLst/>
          </a:prstGeom>
          <a:ln>
            <a:noFill/>
          </a:ln>
        </p:spPr>
      </p:pic>
      <p:sp>
        <p:nvSpPr>
          <p:cNvPr id="113" name="CustomShape 2"/>
          <p:cNvSpPr/>
          <p:nvPr/>
        </p:nvSpPr>
        <p:spPr>
          <a:xfrm>
            <a:off x="144000" y="939960"/>
            <a:ext cx="10049400" cy="1005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Intervention de l’EPF au titre du fonds friches :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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diagnostics techniques, étude de programmation et de faisabilité, travaux.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1355400" y="0"/>
            <a:ext cx="1083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5" name="CustomShape 2"/>
          <p:cNvSpPr/>
          <p:nvPr/>
        </p:nvSpPr>
        <p:spPr>
          <a:xfrm>
            <a:off x="0" y="3003840"/>
            <a:ext cx="5991480" cy="1098360"/>
          </a:xfrm>
          <a:custGeom>
            <a:avLst/>
            <a:gdLst/>
            <a:ahLst/>
            <a:rect l="l" t="t" r="r" b="b"/>
            <a:pathLst>
              <a:path w="5230795" h="2117558">
                <a:moveTo>
                  <a:pt x="0" y="0"/>
                </a:moveTo>
                <a:lnTo>
                  <a:pt x="5126522" y="0"/>
                </a:lnTo>
                <a:cubicBezTo>
                  <a:pt x="5102459" y="681790"/>
                  <a:pt x="5086416" y="994610"/>
                  <a:pt x="5230795" y="2117558"/>
                </a:cubicBezTo>
                <a:lnTo>
                  <a:pt x="0" y="21175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6" name="CustomShape 3"/>
          <p:cNvSpPr/>
          <p:nvPr/>
        </p:nvSpPr>
        <p:spPr>
          <a:xfrm>
            <a:off x="4584240" y="2829960"/>
            <a:ext cx="159408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8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5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7" name="CustomShape 4"/>
          <p:cNvSpPr/>
          <p:nvPr/>
        </p:nvSpPr>
        <p:spPr>
          <a:xfrm>
            <a:off x="5919480" y="3003840"/>
            <a:ext cx="6272280" cy="1098360"/>
          </a:xfrm>
          <a:custGeom>
            <a:avLst/>
            <a:gdLst/>
            <a:ahLst/>
            <a:rect l="l" t="t" r="r" b="b"/>
            <a:pathLst>
              <a:path w="5565540" h="1098884">
                <a:moveTo>
                  <a:pt x="56148" y="0"/>
                </a:moveTo>
                <a:lnTo>
                  <a:pt x="5565540" y="0"/>
                </a:lnTo>
                <a:lnTo>
                  <a:pt x="5565540" y="1098884"/>
                </a:lnTo>
                <a:lnTo>
                  <a:pt x="0" y="1098884"/>
                </a:lnTo>
                <a:cubicBezTo>
                  <a:pt x="58821" y="692483"/>
                  <a:pt x="77537" y="390358"/>
                  <a:pt x="561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18" name="CustomShape 5"/>
          <p:cNvSpPr/>
          <p:nvPr/>
        </p:nvSpPr>
        <p:spPr>
          <a:xfrm>
            <a:off x="6734520" y="3076200"/>
            <a:ext cx="4971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La démarche attractivité centre-bourg dans les PLUI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19" name="Image 6" descr=""/>
          <p:cNvPicPr/>
          <p:nvPr/>
        </p:nvPicPr>
        <p:blipFill>
          <a:blip r:embed="rId1"/>
          <a:stretch/>
        </p:blipFill>
        <p:spPr>
          <a:xfrm>
            <a:off x="5088240" y="0"/>
            <a:ext cx="1758240" cy="6857640"/>
          </a:xfrm>
          <a:prstGeom prst="rect">
            <a:avLst/>
          </a:prstGeom>
          <a:ln>
            <a:noFill/>
          </a:ln>
        </p:spPr>
      </p:pic>
      <p:pic>
        <p:nvPicPr>
          <p:cNvPr id="120" name="Image 13" descr=""/>
          <p:cNvPicPr/>
          <p:nvPr/>
        </p:nvPicPr>
        <p:blipFill>
          <a:blip r:embed="rId2"/>
          <a:stretch/>
        </p:blipFill>
        <p:spPr>
          <a:xfrm>
            <a:off x="221400" y="3324960"/>
            <a:ext cx="456120" cy="45612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ustomShape 1"/>
          <p:cNvSpPr/>
          <p:nvPr/>
        </p:nvSpPr>
        <p:spPr>
          <a:xfrm>
            <a:off x="0" y="173520"/>
            <a:ext cx="814644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0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Attractivité centre-bourg et PLUI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2" name="CustomShape 2"/>
          <p:cNvSpPr/>
          <p:nvPr/>
        </p:nvSpPr>
        <p:spPr>
          <a:xfrm>
            <a:off x="336960" y="1383480"/>
            <a:ext cx="10203840" cy="368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OAP (Orientations d’Aménagement et de Programmation) : guides pour l’urbanisme opérationnel.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Constituent l’une des pièces du PLUI.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Elles exposent la manière dont la collectivité souhaite mettre en valeur, réhabiliter, restructurer ou aménager des quartiers ou des secteurs de son territoire.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S’imposent ensuite à l’aménageur ou au constructeur en termes de compatibilité.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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L’étude centre-bourg permet d’alimenter ces OAP pour une réelle logique d’intervention sur les territoires.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stomShape 1"/>
          <p:cNvSpPr/>
          <p:nvPr/>
        </p:nvSpPr>
        <p:spPr>
          <a:xfrm>
            <a:off x="1428840" y="0"/>
            <a:ext cx="1083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5" name="Image 6" descr=""/>
          <p:cNvPicPr/>
          <p:nvPr/>
        </p:nvPicPr>
        <p:blipFill>
          <a:blip r:embed="rId1"/>
          <a:stretch/>
        </p:blipFill>
        <p:spPr>
          <a:xfrm>
            <a:off x="5088240" y="0"/>
            <a:ext cx="1758240" cy="6857640"/>
          </a:xfrm>
          <a:prstGeom prst="rect">
            <a:avLst/>
          </a:prstGeom>
          <a:ln>
            <a:noFill/>
          </a:ln>
        </p:spPr>
      </p:pic>
      <p:sp>
        <p:nvSpPr>
          <p:cNvPr id="46" name="Line 2"/>
          <p:cNvSpPr/>
          <p:nvPr/>
        </p:nvSpPr>
        <p:spPr>
          <a:xfrm>
            <a:off x="6707520" y="3334320"/>
            <a:ext cx="529740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Line 3"/>
          <p:cNvSpPr/>
          <p:nvPr/>
        </p:nvSpPr>
        <p:spPr>
          <a:xfrm>
            <a:off x="138600" y="3334320"/>
            <a:ext cx="5297040" cy="360"/>
          </a:xfrm>
          <a:prstGeom prst="line">
            <a:avLst/>
          </a:prstGeom>
          <a:ln w="126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8" name="CustomShape 4"/>
          <p:cNvSpPr/>
          <p:nvPr/>
        </p:nvSpPr>
        <p:spPr>
          <a:xfrm>
            <a:off x="6569280" y="3374640"/>
            <a:ext cx="5546160" cy="2284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fr-FR" sz="2400" spc="-1" strike="noStrike">
                <a:solidFill>
                  <a:srgbClr val="ed7d3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1- Le contexte de Domfront-en-Poiraie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i="1" lang="fr-FR" sz="2400" spc="-1" strike="noStrike">
                <a:solidFill>
                  <a:srgbClr val="ed7d3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2- L’étude d’attractivité centre-bourg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i="1" lang="fr-FR" sz="2400" spc="-1" strike="noStrike">
                <a:solidFill>
                  <a:srgbClr val="ed7d3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3- La convention cadre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i="1" lang="fr-FR" sz="2400" spc="-1" strike="noStrike">
                <a:solidFill>
                  <a:srgbClr val="ed7d3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4- La phase opérationnelle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i="1" lang="fr-FR" sz="2400" spc="-1" strike="noStrike">
                <a:solidFill>
                  <a:srgbClr val="ed7d31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5- La démarche attractivité centre-bourg dans les PLUI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9" name="CustomShape 5"/>
          <p:cNvSpPr/>
          <p:nvPr/>
        </p:nvSpPr>
        <p:spPr>
          <a:xfrm>
            <a:off x="1594080" y="2320920"/>
            <a:ext cx="5803200" cy="109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66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Sommaire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1355400" y="0"/>
            <a:ext cx="1083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1" name="CustomShape 2"/>
          <p:cNvSpPr/>
          <p:nvPr/>
        </p:nvSpPr>
        <p:spPr>
          <a:xfrm>
            <a:off x="0" y="3003840"/>
            <a:ext cx="5991480" cy="1098360"/>
          </a:xfrm>
          <a:custGeom>
            <a:avLst/>
            <a:gdLst/>
            <a:ahLst/>
            <a:rect l="l" t="t" r="r" b="b"/>
            <a:pathLst>
              <a:path w="5230795" h="2117558">
                <a:moveTo>
                  <a:pt x="0" y="0"/>
                </a:moveTo>
                <a:lnTo>
                  <a:pt x="5126522" y="0"/>
                </a:lnTo>
                <a:cubicBezTo>
                  <a:pt x="5102459" y="681790"/>
                  <a:pt x="5086416" y="994610"/>
                  <a:pt x="5230795" y="2117558"/>
                </a:cubicBezTo>
                <a:lnTo>
                  <a:pt x="0" y="21175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" name="CustomShape 3"/>
          <p:cNvSpPr/>
          <p:nvPr/>
        </p:nvSpPr>
        <p:spPr>
          <a:xfrm>
            <a:off x="4584240" y="2829960"/>
            <a:ext cx="159408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8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1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3" name="CustomShape 4"/>
          <p:cNvSpPr/>
          <p:nvPr/>
        </p:nvSpPr>
        <p:spPr>
          <a:xfrm>
            <a:off x="5919480" y="3003840"/>
            <a:ext cx="6272280" cy="1098360"/>
          </a:xfrm>
          <a:custGeom>
            <a:avLst/>
            <a:gdLst/>
            <a:ahLst/>
            <a:rect l="l" t="t" r="r" b="b"/>
            <a:pathLst>
              <a:path w="5565540" h="1098884">
                <a:moveTo>
                  <a:pt x="56148" y="0"/>
                </a:moveTo>
                <a:lnTo>
                  <a:pt x="5565540" y="0"/>
                </a:lnTo>
                <a:lnTo>
                  <a:pt x="5565540" y="1098884"/>
                </a:lnTo>
                <a:lnTo>
                  <a:pt x="0" y="1098884"/>
                </a:lnTo>
                <a:cubicBezTo>
                  <a:pt x="58821" y="692483"/>
                  <a:pt x="77537" y="390358"/>
                  <a:pt x="561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4" name="CustomShape 5"/>
          <p:cNvSpPr/>
          <p:nvPr/>
        </p:nvSpPr>
        <p:spPr>
          <a:xfrm>
            <a:off x="6734520" y="3076200"/>
            <a:ext cx="4971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contexte de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i="1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Domfront-en-Poiraie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5" name="Image 6" descr=""/>
          <p:cNvPicPr/>
          <p:nvPr/>
        </p:nvPicPr>
        <p:blipFill>
          <a:blip r:embed="rId1"/>
          <a:stretch/>
        </p:blipFill>
        <p:spPr>
          <a:xfrm>
            <a:off x="5088240" y="0"/>
            <a:ext cx="1758240" cy="6857640"/>
          </a:xfrm>
          <a:prstGeom prst="rect">
            <a:avLst/>
          </a:prstGeom>
          <a:ln>
            <a:noFill/>
          </a:ln>
        </p:spPr>
      </p:pic>
      <p:pic>
        <p:nvPicPr>
          <p:cNvPr id="56" name="Image 13" descr=""/>
          <p:cNvPicPr/>
          <p:nvPr/>
        </p:nvPicPr>
        <p:blipFill>
          <a:blip r:embed="rId2"/>
          <a:stretch/>
        </p:blipFill>
        <p:spPr>
          <a:xfrm>
            <a:off x="221400" y="3324960"/>
            <a:ext cx="456120" cy="45612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Line 1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8" name="Image 4" descr=""/>
          <p:cNvPicPr/>
          <p:nvPr/>
        </p:nvPicPr>
        <p:blipFill>
          <a:blip r:embed="rId1"/>
          <a:srcRect l="9085" t="44385" r="25571" b="17270"/>
          <a:stretch/>
        </p:blipFill>
        <p:spPr>
          <a:xfrm>
            <a:off x="336960" y="879480"/>
            <a:ext cx="9544680" cy="3150720"/>
          </a:xfrm>
          <a:prstGeom prst="rect">
            <a:avLst/>
          </a:prstGeom>
          <a:ln>
            <a:noFill/>
          </a:ln>
        </p:spPr>
      </p:pic>
      <p:sp>
        <p:nvSpPr>
          <p:cNvPr id="59" name="CustomShape 2"/>
          <p:cNvSpPr/>
          <p:nvPr/>
        </p:nvSpPr>
        <p:spPr>
          <a:xfrm>
            <a:off x="555840" y="4304160"/>
            <a:ext cx="9696960" cy="1005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Constat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: une délocalisation des commerces de la citée médiévale, centre-bourg historique de la commune, vers la ville basse, ainsi qu’une forte vacance dans les logements.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CustomShape 3"/>
          <p:cNvSpPr/>
          <p:nvPr/>
        </p:nvSpPr>
        <p:spPr>
          <a:xfrm>
            <a:off x="336960" y="184320"/>
            <a:ext cx="81464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Domfront-en-Poiraie (61)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CustomShape 1"/>
          <p:cNvSpPr/>
          <p:nvPr/>
        </p:nvSpPr>
        <p:spPr>
          <a:xfrm>
            <a:off x="1355400" y="0"/>
            <a:ext cx="1083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2" name="CustomShape 2"/>
          <p:cNvSpPr/>
          <p:nvPr/>
        </p:nvSpPr>
        <p:spPr>
          <a:xfrm>
            <a:off x="0" y="3003840"/>
            <a:ext cx="5991480" cy="1098360"/>
          </a:xfrm>
          <a:custGeom>
            <a:avLst/>
            <a:gdLst/>
            <a:ahLst/>
            <a:rect l="l" t="t" r="r" b="b"/>
            <a:pathLst>
              <a:path w="5230795" h="2117558">
                <a:moveTo>
                  <a:pt x="0" y="0"/>
                </a:moveTo>
                <a:lnTo>
                  <a:pt x="5126522" y="0"/>
                </a:lnTo>
                <a:cubicBezTo>
                  <a:pt x="5102459" y="681790"/>
                  <a:pt x="5086416" y="994610"/>
                  <a:pt x="5230795" y="2117558"/>
                </a:cubicBezTo>
                <a:lnTo>
                  <a:pt x="0" y="211755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3" name="CustomShape 3"/>
          <p:cNvSpPr/>
          <p:nvPr/>
        </p:nvSpPr>
        <p:spPr>
          <a:xfrm>
            <a:off x="4584240" y="2829960"/>
            <a:ext cx="1594080" cy="1431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8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4" name="CustomShape 4"/>
          <p:cNvSpPr/>
          <p:nvPr/>
        </p:nvSpPr>
        <p:spPr>
          <a:xfrm>
            <a:off x="5919480" y="3003840"/>
            <a:ext cx="6272280" cy="1098360"/>
          </a:xfrm>
          <a:custGeom>
            <a:avLst/>
            <a:gdLst/>
            <a:ahLst/>
            <a:rect l="l" t="t" r="r" b="b"/>
            <a:pathLst>
              <a:path w="5565540" h="1098884">
                <a:moveTo>
                  <a:pt x="56148" y="0"/>
                </a:moveTo>
                <a:lnTo>
                  <a:pt x="5565540" y="0"/>
                </a:lnTo>
                <a:lnTo>
                  <a:pt x="5565540" y="1098884"/>
                </a:lnTo>
                <a:lnTo>
                  <a:pt x="0" y="1098884"/>
                </a:lnTo>
                <a:cubicBezTo>
                  <a:pt x="58821" y="692483"/>
                  <a:pt x="77537" y="390358"/>
                  <a:pt x="5614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5" name="CustomShape 5"/>
          <p:cNvSpPr/>
          <p:nvPr/>
        </p:nvSpPr>
        <p:spPr>
          <a:xfrm>
            <a:off x="6734520" y="3076200"/>
            <a:ext cx="4971240" cy="94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i="1" lang="fr-FR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L’étude d’attractivité centre-bourg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6" name="Image 6" descr=""/>
          <p:cNvPicPr/>
          <p:nvPr/>
        </p:nvPicPr>
        <p:blipFill>
          <a:blip r:embed="rId1"/>
          <a:stretch/>
        </p:blipFill>
        <p:spPr>
          <a:xfrm>
            <a:off x="5088240" y="0"/>
            <a:ext cx="1758240" cy="6857640"/>
          </a:xfrm>
          <a:prstGeom prst="rect">
            <a:avLst/>
          </a:prstGeom>
          <a:ln>
            <a:noFill/>
          </a:ln>
        </p:spPr>
      </p:pic>
      <p:sp>
        <p:nvSpPr>
          <p:cNvPr id="67" name="CustomShape 6"/>
          <p:cNvSpPr/>
          <p:nvPr/>
        </p:nvSpPr>
        <p:spPr>
          <a:xfrm>
            <a:off x="7000560" y="4572000"/>
            <a:ext cx="5005080" cy="1553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2-1 l’accompagnement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2-2 les différents niveaux de réflexion du bureau d’études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400" spc="-1" strike="noStrike">
                <a:solidFill>
                  <a:srgbClr val="bfbfb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2-3 les conclusions de l’étude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" name="Image 13" descr=""/>
          <p:cNvPicPr/>
          <p:nvPr/>
        </p:nvPicPr>
        <p:blipFill>
          <a:blip r:embed="rId2"/>
          <a:stretch/>
        </p:blipFill>
        <p:spPr>
          <a:xfrm>
            <a:off x="221400" y="3324960"/>
            <a:ext cx="456120" cy="45612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336960" y="184320"/>
            <a:ext cx="81464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2-1 l’accompagnement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Line 2"/>
          <p:cNvSpPr/>
          <p:nvPr/>
        </p:nvSpPr>
        <p:spPr>
          <a:xfrm>
            <a:off x="5303520" y="518760"/>
            <a:ext cx="487116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1" name="CustomShape 3"/>
          <p:cNvSpPr/>
          <p:nvPr/>
        </p:nvSpPr>
        <p:spPr>
          <a:xfrm>
            <a:off x="336960" y="1383480"/>
            <a:ext cx="10203840" cy="405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20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Une étude en maîtrise d’ouvrage EPF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Cofinancement : 50% EPF – 50% Commune.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Cofinançable à terme par la nouvelle Région.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La complexité des problématiques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Wingdings"/>
              </a:rPr>
              <a:t>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nécessité de se lancer dans une réflexion urbaine globale.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But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: comprendre les dysfonctionnements du bourg mais également les atouts de la commune, pour construire une stratégie d’intervention.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ustomShape 1"/>
          <p:cNvSpPr/>
          <p:nvPr/>
        </p:nvSpPr>
        <p:spPr>
          <a:xfrm>
            <a:off x="336960" y="184320"/>
            <a:ext cx="814644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2-1 les différents niveaux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de réflexion du bureau d’études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3" name="Line 2"/>
          <p:cNvSpPr/>
          <p:nvPr/>
        </p:nvSpPr>
        <p:spPr>
          <a:xfrm>
            <a:off x="5303520" y="518760"/>
            <a:ext cx="487116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4" name="CustomShape 3"/>
          <p:cNvSpPr/>
          <p:nvPr/>
        </p:nvSpPr>
        <p:spPr>
          <a:xfrm>
            <a:off x="336960" y="1383480"/>
            <a:ext cx="10042920" cy="3749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2f5597"/>
              </a:buClr>
              <a:buFont typeface="Arial"/>
              <a:buChar char="•"/>
            </a:pPr>
            <a:r>
              <a:rPr b="1" lang="fr-FR" sz="20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Phase 1 : le diagnostic urbain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Des visites de site et des ateliers de concertation avec les acteurs du territoire pour :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Analyser la problématique habitat,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Analyser la problématique commerciale,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Analyser l’accessibilité du centre-bourg,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Analyser les caractéristiques architecturales et patrimoniales du centre-bourg,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Wingdings" charset="2"/>
              <a:buChar char="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Analyser l’approche historique, culturelle et touristique.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spc="-1" strike="noStrike" u="sng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Synthèse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: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Identification d’axes d’interventions prioritaires liées aux principaux enjeux en termes de développement social, économique, culturel, touristique, résidentiel.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ustomShape 1"/>
          <p:cNvSpPr/>
          <p:nvPr/>
        </p:nvSpPr>
        <p:spPr>
          <a:xfrm>
            <a:off x="336960" y="184320"/>
            <a:ext cx="8146440" cy="1065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2-1 les différents niveaux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de réflexion du bureau d’études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6" name="Image 6" descr=""/>
          <p:cNvPicPr/>
          <p:nvPr/>
        </p:nvPicPr>
        <p:blipFill>
          <a:blip r:embed="rId1"/>
          <a:stretch/>
        </p:blipFill>
        <p:spPr>
          <a:xfrm>
            <a:off x="0" y="121320"/>
            <a:ext cx="9830520" cy="673632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Image 3" descr=""/>
          <p:cNvPicPr/>
          <p:nvPr/>
        </p:nvPicPr>
        <p:blipFill>
          <a:blip r:embed="rId1"/>
          <a:stretch/>
        </p:blipFill>
        <p:spPr>
          <a:xfrm>
            <a:off x="0" y="0"/>
            <a:ext cx="10036080" cy="685764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4600</TotalTime>
  <Application>LibreOffice/5.0.6.3.0$Windows_x86 LibreOffice_project/fe46e5b82646505d0acf84e14cef05527e401d3b</Application>
  <Paragraphs>121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2016-06-15T10:11:53Z</dcterms:created>
  <dc:creator>ALI</dc:creator>
  <dc:language>fr-FR</dc:language>
  <cp:lastModifiedBy>MHN</cp:lastModifiedBy>
  <cp:lastPrinted>2017-01-16T16:40:33Z</cp:lastPrinted>
  <dcterms:modified xsi:type="dcterms:W3CDTF">2017-02-17T08:43:40Z</dcterms:modified>
  <cp:revision>248</cp:revision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Grand écran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19</vt:i4>
  </property>
</Properties>
</file>