
<file path=[Content_Types].xml><?xml version="1.0" encoding="utf-8"?>
<Types xmlns="http://schemas.openxmlformats.org/package/2006/content-types"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_rels/slideMaster1.xml.rels" ContentType="application/vnd.openxmlformats-package.relationships+xml"/>
  <Override PartName="/ppt/theme/theme1.xml" ContentType="application/vnd.openxmlformats-officedocument.theme+xml"/>
  <Override PartName="/ppt/media/image3.png" ContentType="image/png"/>
  <Override PartName="/ppt/media/image1.jpeg" ContentType="image/jpeg"/>
  <Override PartName="/ppt/media/image9.wmf" ContentType="image/x-wmf"/>
  <Override PartName="/ppt/media/image13.wmf" ContentType="image/x-wmf"/>
  <Override PartName="/ppt/media/image2.png" ContentType="image/png"/>
  <Override PartName="/ppt/media/image15.wmf" ContentType="image/x-wmf"/>
  <Override PartName="/ppt/media/image4.png" ContentType="image/png"/>
  <Override PartName="/ppt/media/image16.wmf" ContentType="image/x-wmf"/>
  <Override PartName="/ppt/media/image5.png" ContentType="image/png"/>
  <Override PartName="/ppt/media/image8.jpeg" ContentType="image/jpeg"/>
  <Override PartName="/ppt/media/image17.wmf" ContentType="image/x-wmf"/>
  <Override PartName="/ppt/media/image6.png" ContentType="image/png"/>
  <Override PartName="/ppt/media/image7.jpeg" ContentType="image/jpeg"/>
  <Override PartName="/ppt/media/image10.wmf" ContentType="image/x-wmf"/>
  <Override PartName="/ppt/media/image11.wmf" ContentType="image/x-wmf"/>
  <Override PartName="/ppt/media/image12.wmf" ContentType="image/x-wmf"/>
  <Override PartName="/ppt/media/image14.png" ContentType="image/png"/>
  <Override PartName="/ppt/media/image18.wmf" ContentType="image/x-wmf"/>
  <Override PartName="/ppt/media/image19.wmf" ContentType="image/x-wmf"/>
  <Override PartName="/ppt/media/image20.wmf" ContentType="image/x-wmf"/>
  <Override PartName="/ppt/media/image21.wmf" ContentType="image/x-wmf"/>
  <Override PartName="/ppt/slideLayouts/slideLayout9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9.xml.rels" ContentType="application/vnd.openxmlformats-package.relationships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9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_rels/slide9.xml.rels" ContentType="application/vnd.openxmlformats-package.relationships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slides/_rels/slide15.xml.rels" ContentType="application/vnd.openxmlformats-package.relationships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>
  <p:sldMasterIdLst>
    <p:sldMasterId id="2147483648" r:id="rId2"/>
  </p:sldMasterIdLst>
  <p:sldIdLst>
    <p:sldId id="256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</p:sldIdLst>
  <p:sldSz cx="12192000" cy="6858000"/>
  <p:notesSz cx="7559675" cy="10691812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<Relationship Id="rId6" Type="http://schemas.openxmlformats.org/officeDocument/2006/relationships/slide" Target="slides/slide4.xml"/><Relationship Id="rId7" Type="http://schemas.openxmlformats.org/officeDocument/2006/relationships/slide" Target="slides/slide5.xml"/><Relationship Id="rId8" Type="http://schemas.openxmlformats.org/officeDocument/2006/relationships/slide" Target="slides/slide6.xml"/><Relationship Id="rId9" Type="http://schemas.openxmlformats.org/officeDocument/2006/relationships/slide" Target="slides/slide7.xml"/><Relationship Id="rId10" Type="http://schemas.openxmlformats.org/officeDocument/2006/relationships/slide" Target="slides/slide8.xml"/><Relationship Id="rId11" Type="http://schemas.openxmlformats.org/officeDocument/2006/relationships/slide" Target="slides/slide9.xml"/><Relationship Id="rId12" Type="http://schemas.openxmlformats.org/officeDocument/2006/relationships/slide" Target="slides/slide10.xml"/><Relationship Id="rId13" Type="http://schemas.openxmlformats.org/officeDocument/2006/relationships/slide" Target="slides/slide11.xml"/><Relationship Id="rId14" Type="http://schemas.openxmlformats.org/officeDocument/2006/relationships/slide" Target="slides/slide12.xml"/><Relationship Id="rId15" Type="http://schemas.openxmlformats.org/officeDocument/2006/relationships/slide" Target="slides/slide13.xml"/><Relationship Id="rId16" Type="http://schemas.openxmlformats.org/officeDocument/2006/relationships/slide" Target="slides/slide14.xml"/><Relationship Id="rId17" Type="http://schemas.openxmlformats.org/officeDocument/2006/relationships/slide" Target="slides/slide15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pic>
        <p:nvPicPr>
          <p:cNvPr id="37" name="" descr=""/>
          <p:cNvPicPr/>
          <p:nvPr/>
        </p:nvPicPr>
        <p:blipFill>
          <a:blip r:embed="rId2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  <p:pic>
        <p:nvPicPr>
          <p:cNvPr id="38" name="" descr=""/>
          <p:cNvPicPr/>
          <p:nvPr/>
        </p:nvPicPr>
        <p:blipFill>
          <a:blip r:embed="rId3"/>
          <a:stretch/>
        </p:blipFill>
        <p:spPr>
          <a:xfrm>
            <a:off x="3602880" y="1604520"/>
            <a:ext cx="4984920" cy="3977280"/>
          </a:xfrm>
          <a:prstGeom prst="rect">
            <a:avLst/>
          </a:prstGeom>
          <a:ln>
            <a:noFill/>
          </a:ln>
        </p:spPr>
      </p:pic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609480" y="273600"/>
            <a:ext cx="10972440" cy="5307840"/>
          </a:xfrm>
          <a:prstGeom prst="rect">
            <a:avLst/>
          </a:prstGeom>
        </p:spPr>
        <p:txBody>
          <a:bodyPr lIns="0" rIns="0" tIns="0" bIns="0" anchor="ctr"/>
          <a:p>
            <a:pPr algn="ctr"/>
            <a:endParaRPr lang="fr-FR" sz="32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/>
          <a:p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slideLayout" Target="../slideLayouts/slideLayout1.xml"/><Relationship Id="rId6" Type="http://schemas.openxmlformats.org/officeDocument/2006/relationships/slideLayout" Target="../slideLayouts/slideLayout2.xml"/><Relationship Id="rId7" Type="http://schemas.openxmlformats.org/officeDocument/2006/relationships/slideLayout" Target="../slideLayouts/slideLayout3.xml"/><Relationship Id="rId8" Type="http://schemas.openxmlformats.org/officeDocument/2006/relationships/slideLayout" Target="../slideLayouts/slideLayout4.xml"/><Relationship Id="rId9" Type="http://schemas.openxmlformats.org/officeDocument/2006/relationships/slideLayout" Target="../slideLayouts/slideLayout5.xml"/><Relationship Id="rId10" Type="http://schemas.openxmlformats.org/officeDocument/2006/relationships/slideLayout" Target="../slideLayouts/slideLayout6.xml"/><Relationship Id="rId11" Type="http://schemas.openxmlformats.org/officeDocument/2006/relationships/slideLayout" Target="../slideLayouts/slideLayout7.xml"/><Relationship Id="rId12" Type="http://schemas.openxmlformats.org/officeDocument/2006/relationships/slideLayout" Target="../slideLayouts/slideLayout8.xml"/><Relationship Id="rId13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11.xml"/><Relationship Id="rId16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0" name="Picture 2" descr=""/>
          <p:cNvPicPr/>
          <p:nvPr/>
        </p:nvPicPr>
        <p:blipFill>
          <a:blip r:embed="rId2"/>
          <a:stretch/>
        </p:blipFill>
        <p:spPr>
          <a:xfrm>
            <a:off x="411840" y="5602320"/>
            <a:ext cx="863280" cy="912600"/>
          </a:xfrm>
          <a:prstGeom prst="rect">
            <a:avLst/>
          </a:prstGeom>
          <a:ln>
            <a:noFill/>
          </a:ln>
        </p:spPr>
      </p:pic>
      <p:pic>
        <p:nvPicPr>
          <p:cNvPr id="1" name="Image 9" descr=""/>
          <p:cNvPicPr/>
          <p:nvPr/>
        </p:nvPicPr>
        <p:blipFill>
          <a:blip r:embed="rId3"/>
          <a:stretch/>
        </p:blipFill>
        <p:spPr>
          <a:xfrm>
            <a:off x="10261800" y="0"/>
            <a:ext cx="1758240" cy="6857640"/>
          </a:xfrm>
          <a:prstGeom prst="rect">
            <a:avLst/>
          </a:prstGeom>
          <a:ln>
            <a:noFill/>
          </a:ln>
        </p:spPr>
      </p:pic>
      <p:pic>
        <p:nvPicPr>
          <p:cNvPr id="2" name="Image 1" descr=""/>
          <p:cNvPicPr/>
          <p:nvPr/>
        </p:nvPicPr>
        <p:blipFill>
          <a:blip r:embed="rId4"/>
          <a:stretch/>
        </p:blipFill>
        <p:spPr>
          <a:xfrm>
            <a:off x="10033560" y="6287040"/>
            <a:ext cx="456120" cy="456120"/>
          </a:xfrm>
          <a:prstGeom prst="rect">
            <a:avLst/>
          </a:prstGeom>
          <a:ln>
            <a:noFill/>
          </a:ln>
        </p:spPr>
      </p:pic>
      <p:sp>
        <p:nvSpPr>
          <p:cNvPr id="3" name="PlaceHolder 1"/>
          <p:cNvSpPr>
            <a:spLocks noGrp="1"/>
          </p:cNvSpPr>
          <p:nvPr>
            <p:ph type="title"/>
          </p:nvPr>
        </p:nvSpPr>
        <p:spPr>
          <a:xfrm>
            <a:off x="609480" y="273600"/>
            <a:ext cx="10972440" cy="1144800"/>
          </a:xfrm>
          <a:prstGeom prst="rect">
            <a:avLst/>
          </a:prstGeom>
        </p:spPr>
        <p:txBody>
          <a:bodyPr lIns="0" rIns="0" tIns="0" bIns="0" anchor="ctr"/>
          <a:p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texte-titre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  <p:sp>
        <p:nvSpPr>
          <p:cNvPr id="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/>
          <a:p>
            <a:pPr marL="432000" indent="-324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Cliquez pour éditer le format du plan de texte</a:t>
            </a:r>
            <a:endParaRPr lang="fr-FR" sz="2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1" marL="864000" indent="-324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Second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2" marL="1296000" indent="-288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Troisième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3" marL="1728000" indent="-216000"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Quatrième niveau de plan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4" marL="2160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Cinquième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5" marL="2592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Sixième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  <a:p>
            <a:pPr lvl="6" marL="3024000" indent="-216000"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Septième niveau de plan</a:t>
            </a:r>
            <a:endParaRPr lang="fr-FR" sz="20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5"/>
    <p:sldLayoutId id="2147483650" r:id="rId6"/>
    <p:sldLayoutId id="2147483651" r:id="rId7"/>
    <p:sldLayoutId id="2147483652" r:id="rId8"/>
    <p:sldLayoutId id="2147483653" r:id="rId9"/>
    <p:sldLayoutId id="2147483654" r:id="rId10"/>
    <p:sldLayoutId id="2147483655" r:id="rId11"/>
    <p:sldLayoutId id="2147483656" r:id="rId12"/>
    <p:sldLayoutId id="2147483657" r:id="rId13"/>
    <p:sldLayoutId id="2147483658" r:id="rId14"/>
    <p:sldLayoutId id="2147483659" r:id="rId15"/>
    <p:sldLayoutId id="2147483660" r:id="rId16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6.png"/><Relationship Id="rId2" Type="http://schemas.openxmlformats.org/officeDocument/2006/relationships/image" Target="../media/image7.jpeg"/><Relationship Id="rId3" Type="http://schemas.openxmlformats.org/officeDocument/2006/relationships/image" Target="../media/image8.jpeg"/><Relationship Id="rId4" Type="http://schemas.openxmlformats.org/officeDocument/2006/relationships/slideLayout" Target="../slideLayouts/slideLayout1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16.wmf"/><Relationship Id="rId2" Type="http://schemas.openxmlformats.org/officeDocument/2006/relationships/image" Target="../media/image17.wmf"/><Relationship Id="rId3" Type="http://schemas.openxmlformats.org/officeDocument/2006/relationships/slideLayout" Target="../slideLayouts/slideLayout1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18.wmf"/><Relationship Id="rId2" Type="http://schemas.openxmlformats.org/officeDocument/2006/relationships/slideLayout" Target="../slideLayouts/slideLayout1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19.wmf"/><Relationship Id="rId2" Type="http://schemas.openxmlformats.org/officeDocument/2006/relationships/image" Target="../media/image20.wmf"/><Relationship Id="rId3" Type="http://schemas.openxmlformats.org/officeDocument/2006/relationships/slideLayout" Target="../slideLayouts/slideLayout1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21.wmf"/><Relationship Id="rId2" Type="http://schemas.openxmlformats.org/officeDocument/2006/relationships/slideLayout" Target="../slideLayouts/slideLayout1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wmf"/><Relationship Id="rId2" Type="http://schemas.openxmlformats.org/officeDocument/2006/relationships/image" Target="../media/image10.wmf"/><Relationship Id="rId3" Type="http://schemas.openxmlformats.org/officeDocument/2006/relationships/slideLayout" Target="../slideLayouts/slideLayout1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11.wmf"/><Relationship Id="rId2" Type="http://schemas.openxmlformats.org/officeDocument/2006/relationships/slideLayout" Target="../slideLayouts/slideLayout1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2.wmf"/><Relationship Id="rId2" Type="http://schemas.openxmlformats.org/officeDocument/2006/relationships/image" Target="../media/image13.wmf"/><Relationship Id="rId3" Type="http://schemas.openxmlformats.org/officeDocument/2006/relationships/slideLayout" Target="../slideLayouts/slideLayout1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4.png"/><Relationship Id="rId2" Type="http://schemas.openxmlformats.org/officeDocument/2006/relationships/slideLayout" Target="../slideLayouts/slideLayout1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15.wmf"/><Relationship Id="rId2" Type="http://schemas.openxmlformats.org/officeDocument/2006/relationships/slideLayout" Target="../slideLayouts/slideLayout1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CustomShape 1"/>
          <p:cNvSpPr/>
          <p:nvPr/>
        </p:nvSpPr>
        <p:spPr>
          <a:xfrm>
            <a:off x="1355400" y="0"/>
            <a:ext cx="10836000" cy="68576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40" name="Image 6" descr=""/>
          <p:cNvPicPr/>
          <p:nvPr/>
        </p:nvPicPr>
        <p:blipFill>
          <a:blip r:embed="rId1"/>
          <a:stretch/>
        </p:blipFill>
        <p:spPr>
          <a:xfrm>
            <a:off x="5088240" y="0"/>
            <a:ext cx="1758240" cy="6857640"/>
          </a:xfrm>
          <a:prstGeom prst="rect">
            <a:avLst/>
          </a:prstGeom>
          <a:ln>
            <a:noFill/>
          </a:ln>
        </p:spPr>
      </p:pic>
      <p:sp>
        <p:nvSpPr>
          <p:cNvPr id="41" name="CustomShape 2"/>
          <p:cNvSpPr/>
          <p:nvPr/>
        </p:nvSpPr>
        <p:spPr>
          <a:xfrm>
            <a:off x="537480" y="1473480"/>
            <a:ext cx="4730400" cy="1552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algn="r">
              <a:lnSpc>
                <a:spcPct val="100000"/>
              </a:lnSpc>
            </a:pPr>
            <a:r>
              <a:rPr b="1" lang="fr-FR" sz="48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Faciliter l’aménagement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2" name="Image 3" descr=""/>
          <p:cNvPicPr/>
          <p:nvPr/>
        </p:nvPicPr>
        <p:blipFill>
          <a:blip r:embed="rId2"/>
          <a:stretch/>
        </p:blipFill>
        <p:spPr>
          <a:xfrm>
            <a:off x="802080" y="3072240"/>
            <a:ext cx="2252880" cy="1130760"/>
          </a:xfrm>
          <a:prstGeom prst="rect">
            <a:avLst/>
          </a:prstGeom>
          <a:ln>
            <a:noFill/>
          </a:ln>
        </p:spPr>
      </p:pic>
      <p:pic>
        <p:nvPicPr>
          <p:cNvPr id="43" name="Image 9" descr=""/>
          <p:cNvPicPr/>
          <p:nvPr/>
        </p:nvPicPr>
        <p:blipFill>
          <a:blip r:embed="rId3"/>
          <a:srcRect l="0" t="25054" r="0" b="0"/>
          <a:stretch/>
        </p:blipFill>
        <p:spPr>
          <a:xfrm>
            <a:off x="3055320" y="3072240"/>
            <a:ext cx="2260080" cy="1130760"/>
          </a:xfrm>
          <a:prstGeom prst="rect">
            <a:avLst/>
          </a:prstGeom>
          <a:ln>
            <a:noFill/>
          </a:ln>
        </p:spPr>
      </p:pic>
      <p:sp>
        <p:nvSpPr>
          <p:cNvPr id="44" name="CustomShape 3"/>
          <p:cNvSpPr/>
          <p:nvPr/>
        </p:nvSpPr>
        <p:spPr>
          <a:xfrm>
            <a:off x="7453440" y="6235920"/>
            <a:ext cx="3582360" cy="3646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18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Présentation du 23 février 2017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1" dur="indefinite" restart="never" nodeType="tmRoot">
          <p:childTnLst>
            <p:seq>
              <p:cTn id="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8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9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0" name="Image 12" descr=""/>
          <p:cNvPicPr/>
          <p:nvPr/>
        </p:nvPicPr>
        <p:blipFill>
          <a:blip r:embed="rId1"/>
          <a:stretch/>
        </p:blipFill>
        <p:spPr>
          <a:xfrm>
            <a:off x="336960" y="2086920"/>
            <a:ext cx="5546880" cy="3234600"/>
          </a:xfrm>
          <a:prstGeom prst="rect">
            <a:avLst/>
          </a:prstGeom>
          <a:ln>
            <a:noFill/>
          </a:ln>
        </p:spPr>
      </p:pic>
      <p:pic>
        <p:nvPicPr>
          <p:cNvPr id="81" name="Image 17" descr=""/>
          <p:cNvPicPr/>
          <p:nvPr/>
        </p:nvPicPr>
        <p:blipFill>
          <a:blip r:embed="rId2"/>
          <a:stretch/>
        </p:blipFill>
        <p:spPr>
          <a:xfrm>
            <a:off x="5884200" y="2086920"/>
            <a:ext cx="4453560" cy="3031200"/>
          </a:xfrm>
          <a:prstGeom prst="rect">
            <a:avLst/>
          </a:prstGeom>
          <a:ln>
            <a:noFill/>
          </a:ln>
        </p:spPr>
      </p:pic>
      <p:sp>
        <p:nvSpPr>
          <p:cNvPr id="82" name="CustomShape 4"/>
          <p:cNvSpPr/>
          <p:nvPr/>
        </p:nvSpPr>
        <p:spPr>
          <a:xfrm>
            <a:off x="7859160" y="5169960"/>
            <a:ext cx="24991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4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Illustration H2O Architectes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9" dur="indefinite" restart="never" nodeType="tmRoot">
          <p:childTnLst>
            <p:seq>
              <p:cTn id="2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4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5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86" name="Image 4" descr=""/>
          <p:cNvPicPr/>
          <p:nvPr/>
        </p:nvPicPr>
        <p:blipFill>
          <a:blip r:embed="rId1"/>
          <a:stretch/>
        </p:blipFill>
        <p:spPr>
          <a:xfrm>
            <a:off x="1852560" y="1425960"/>
            <a:ext cx="7541280" cy="5172480"/>
          </a:xfrm>
          <a:prstGeom prst="rect">
            <a:avLst/>
          </a:prstGeom>
          <a:ln>
            <a:noFill/>
          </a:ln>
        </p:spPr>
      </p:pic>
      <p:sp>
        <p:nvSpPr>
          <p:cNvPr id="87" name="CustomShape 4"/>
          <p:cNvSpPr/>
          <p:nvPr/>
        </p:nvSpPr>
        <p:spPr>
          <a:xfrm>
            <a:off x="6894000" y="6521760"/>
            <a:ext cx="2499120" cy="303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wrap="none" lIns="90000" rIns="90000" tIns="45000" bIns="45000"/>
          <a:p>
            <a:pPr>
              <a:lnSpc>
                <a:spcPct val="100000"/>
              </a:lnSpc>
            </a:pPr>
            <a:r>
              <a:rPr b="1" lang="fr-FR" sz="14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Illustration H2O Architectes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21" dur="indefinite" restart="never" nodeType="tmRoot">
          <p:childTnLst>
            <p:seq>
              <p:cTn id="2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89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0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1" name="Image 6" descr=""/>
          <p:cNvPicPr/>
          <p:nvPr/>
        </p:nvPicPr>
        <p:blipFill>
          <a:blip r:embed="rId1"/>
          <a:stretch/>
        </p:blipFill>
        <p:spPr>
          <a:xfrm>
            <a:off x="336960" y="1666440"/>
            <a:ext cx="7818840" cy="3771720"/>
          </a:xfrm>
          <a:prstGeom prst="rect">
            <a:avLst/>
          </a:prstGeom>
          <a:ln>
            <a:noFill/>
          </a:ln>
        </p:spPr>
      </p:pic>
      <p:pic>
        <p:nvPicPr>
          <p:cNvPr id="92" name="Image 5" descr=""/>
          <p:cNvPicPr/>
          <p:nvPr/>
        </p:nvPicPr>
        <p:blipFill>
          <a:blip r:embed="rId2"/>
          <a:stretch/>
        </p:blipFill>
        <p:spPr>
          <a:xfrm>
            <a:off x="7518240" y="1666440"/>
            <a:ext cx="2847600" cy="377172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3" dur="indefinite" restart="never" nodeType="tmRoot">
          <p:childTnLst>
            <p:seq>
              <p:cTn id="2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4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5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96" name="Image 4" descr=""/>
          <p:cNvPicPr/>
          <p:nvPr/>
        </p:nvPicPr>
        <p:blipFill>
          <a:blip r:embed="rId1"/>
          <a:stretch/>
        </p:blipFill>
        <p:spPr>
          <a:xfrm>
            <a:off x="1713960" y="1659240"/>
            <a:ext cx="7818840" cy="430488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25" dur="indefinite" restart="never" nodeType="tmRoot">
          <p:childTnLst>
            <p:seq>
              <p:cTn id="2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 aujourd’hui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8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99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27" dur="indefinite" restart="never" nodeType="tmRoot">
          <p:childTnLst>
            <p:seq>
              <p:cTn id="2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Quel avenir pour le site de la Cartonnerie?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1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102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29" dur="indefinite" restart="never" nodeType="tmRoot">
          <p:childTnLst>
            <p:seq>
              <p:cTn id="3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CustomShape 1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46" name="Line 2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47" name="CustomShape 3"/>
          <p:cNvSpPr/>
          <p:nvPr/>
        </p:nvSpPr>
        <p:spPr>
          <a:xfrm>
            <a:off x="336960" y="1103760"/>
            <a:ext cx="10285200" cy="49690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L’exemple de la Cartonnerie de Pont-Audemer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contexte historique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Cartonnerie de la Risle, créée au milieu du XIX</a:t>
            </a:r>
            <a:r>
              <a:rPr lang="fr-FR" sz="2000" spc="-1" strike="noStrike" baseline="3000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ème siècle à 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l’embranchement des bras de la Risle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Développement de l’activité, en lien avec la papeterie située sur l’autre rive de la Risle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Liquidation judiciaire prononcée en mai 2005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7,5 ha à reconquérir à proximité immédiate du centre ville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pic>
        <p:nvPicPr>
          <p:cNvPr id="48" name="Image 6" descr=""/>
          <p:cNvPicPr/>
          <p:nvPr/>
        </p:nvPicPr>
        <p:blipFill>
          <a:blip r:embed="rId1"/>
          <a:stretch/>
        </p:blipFill>
        <p:spPr>
          <a:xfrm>
            <a:off x="417240" y="4978800"/>
            <a:ext cx="5046480" cy="1726560"/>
          </a:xfrm>
          <a:prstGeom prst="rect">
            <a:avLst/>
          </a:prstGeom>
          <a:ln>
            <a:noFill/>
          </a:ln>
        </p:spPr>
      </p:pic>
      <p:pic>
        <p:nvPicPr>
          <p:cNvPr id="49" name="Image 8" descr=""/>
          <p:cNvPicPr/>
          <p:nvPr/>
        </p:nvPicPr>
        <p:blipFill>
          <a:blip r:embed="rId2"/>
          <a:stretch/>
        </p:blipFill>
        <p:spPr>
          <a:xfrm>
            <a:off x="6489720" y="4978800"/>
            <a:ext cx="3168360" cy="172656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3" dur="indefinite" restart="never" nodeType="tmRoot">
          <p:childTnLst>
            <p:seq>
              <p:cTn id="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CustomShape 1"/>
          <p:cNvSpPr/>
          <p:nvPr/>
        </p:nvSpPr>
        <p:spPr>
          <a:xfrm>
            <a:off x="336960" y="184320"/>
            <a:ext cx="800856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1" name="Line 2"/>
          <p:cNvSpPr/>
          <p:nvPr/>
        </p:nvSpPr>
        <p:spPr>
          <a:xfrm>
            <a:off x="6913440" y="518760"/>
            <a:ext cx="326124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2" name="CustomShape 3"/>
          <p:cNvSpPr/>
          <p:nvPr/>
        </p:nvSpPr>
        <p:spPr>
          <a:xfrm>
            <a:off x="336960" y="1103760"/>
            <a:ext cx="10285200" cy="252972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L’exemple de la Cartonnerie de Pont-Audemer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objectifs de la collectivité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5" dur="indefinite" restart="never" nodeType="tmRoot">
          <p:childTnLst>
            <p:seq>
              <p:cTn id="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CustomShape 1"/>
          <p:cNvSpPr/>
          <p:nvPr/>
        </p:nvSpPr>
        <p:spPr>
          <a:xfrm>
            <a:off x="336960" y="184320"/>
            <a:ext cx="81464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4" name="Line 2"/>
          <p:cNvSpPr/>
          <p:nvPr/>
        </p:nvSpPr>
        <p:spPr>
          <a:xfrm>
            <a:off x="5303520" y="518760"/>
            <a:ext cx="4871160" cy="36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55" name="Image 2" descr=""/>
          <p:cNvPicPr/>
          <p:nvPr/>
        </p:nvPicPr>
        <p:blipFill>
          <a:blip r:embed="rId1"/>
          <a:stretch/>
        </p:blipFill>
        <p:spPr>
          <a:xfrm>
            <a:off x="1421640" y="1019160"/>
            <a:ext cx="8541000" cy="5230800"/>
          </a:xfrm>
          <a:prstGeom prst="rect">
            <a:avLst/>
          </a:prstGeom>
          <a:ln>
            <a:noFill/>
          </a:ln>
        </p:spPr>
      </p:pic>
    </p:spTree>
  </p:cSld>
  <p:transition spd="med">
    <p:fade/>
  </p:transition>
  <p:timing>
    <p:tnLst>
      <p:par>
        <p:cTn id="7" dur="indefinite" restart="never" nodeType="tmRoot">
          <p:childTnLst>
            <p:seq>
              <p:cTn id="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CustomShape 1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57" name="Line 2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58" name="CustomShape 3"/>
          <p:cNvSpPr/>
          <p:nvPr/>
        </p:nvSpPr>
        <p:spPr>
          <a:xfrm>
            <a:off x="336960" y="1103040"/>
            <a:ext cx="10148040" cy="46641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L’exemple de la Cartonnerie de Pont-Audemer: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Les outils mobilisés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Portage foncier pour le compte de la communauté de communes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Au titre du fonds régional des friches: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études et concours d’urbanisme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démolition de la plupart des bâtiments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lvl="1" marL="8002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réhabilitation du clos/couvert d’un des bâtiments, avec option BBC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Calibri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Portage spécifique du bâtiment réhabilité pour accueillir une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ransition spd="med">
    <p:fade/>
  </p:transition>
  <p:timing>
    <p:tnLst>
      <p:par>
        <p:cTn id="9" dur="indefinite" restart="never" nodeType="tmRoot">
          <p:childTnLst>
            <p:seq>
              <p:cTn id="10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CustomShape 1"/>
          <p:cNvSpPr/>
          <p:nvPr/>
        </p:nvSpPr>
        <p:spPr>
          <a:xfrm>
            <a:off x="336960" y="1355040"/>
            <a:ext cx="6903360" cy="13100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Déconstruction sélective des bâtiments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Démolitions et désamiantage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Intervention sur site de février à juin 2009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0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1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2" name="Image 4" descr=""/>
          <p:cNvPicPr/>
          <p:nvPr/>
        </p:nvPicPr>
        <p:blipFill>
          <a:blip r:embed="rId1"/>
          <a:stretch/>
        </p:blipFill>
        <p:spPr>
          <a:xfrm>
            <a:off x="336960" y="2971800"/>
            <a:ext cx="4893480" cy="3671640"/>
          </a:xfrm>
          <a:prstGeom prst="rect">
            <a:avLst/>
          </a:prstGeom>
          <a:ln>
            <a:noFill/>
          </a:ln>
        </p:spPr>
      </p:pic>
      <p:pic>
        <p:nvPicPr>
          <p:cNvPr id="63" name="Image 5" descr=""/>
          <p:cNvPicPr/>
          <p:nvPr/>
        </p:nvPicPr>
        <p:blipFill>
          <a:blip r:embed="rId2"/>
          <a:stretch/>
        </p:blipFill>
        <p:spPr>
          <a:xfrm>
            <a:off x="5623560" y="2978280"/>
            <a:ext cx="4885560" cy="3665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1" dur="indefinite" restart="never" nodeType="tmRoot">
          <p:childTnLst>
            <p:seq>
              <p:cTn id="12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CustomShape 1"/>
          <p:cNvSpPr/>
          <p:nvPr/>
        </p:nvSpPr>
        <p:spPr>
          <a:xfrm>
            <a:off x="336960" y="1017000"/>
            <a:ext cx="9081000" cy="161496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Déconstruction sélective des bâtiments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Démolitions et désamiantage de tous les bâtiments sauf un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914400">
              <a:lnSpc>
                <a:spcPct val="100000"/>
              </a:lnSpc>
            </a:pP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Intervention sur site de février à juin 2009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5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66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67" name="Image 7" descr=""/>
          <p:cNvPicPr/>
          <p:nvPr/>
        </p:nvPicPr>
        <p:blipFill>
          <a:blip r:embed="rId1"/>
          <a:stretch/>
        </p:blipFill>
        <p:spPr>
          <a:xfrm>
            <a:off x="2103480" y="2678760"/>
            <a:ext cx="5853240" cy="3867840"/>
          </a:xfrm>
          <a:prstGeom prst="rect">
            <a:avLst/>
          </a:prstGeom>
          <a:ln>
            <a:noFill/>
          </a:ln>
        </p:spPr>
      </p:pic>
      <p:sp>
        <p:nvSpPr>
          <p:cNvPr id="68" name="CustomShape 4"/>
          <p:cNvSpPr/>
          <p:nvPr/>
        </p:nvSpPr>
        <p:spPr>
          <a:xfrm>
            <a:off x="6141600" y="4922640"/>
            <a:ext cx="976680" cy="1081800"/>
          </a:xfrm>
          <a:prstGeom prst="ellipse">
            <a:avLst/>
          </a:prstGeom>
          <a:noFill/>
          <a:ln w="57240"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/>
        </p:style>
      </p:sp>
    </p:spTree>
  </p:cSld>
  <p:timing>
    <p:tnLst>
      <p:par>
        <p:cTn id="13" dur="indefinite" restart="never" nodeType="tmRoot">
          <p:childTnLst>
            <p:seq>
              <p:cTn id="14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réhabilitation en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0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1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pic>
        <p:nvPicPr>
          <p:cNvPr id="72" name="Image 6" descr=""/>
          <p:cNvPicPr/>
          <p:nvPr/>
        </p:nvPicPr>
        <p:blipFill>
          <a:blip r:embed="rId1"/>
          <a:stretch/>
        </p:blipFill>
        <p:spPr>
          <a:xfrm>
            <a:off x="2851200" y="1622880"/>
            <a:ext cx="6167880" cy="5006160"/>
          </a:xfrm>
          <a:prstGeom prst="rect">
            <a:avLst/>
          </a:prstGeom>
          <a:ln>
            <a:noFill/>
          </a:ln>
        </p:spPr>
      </p:pic>
    </p:spTree>
  </p:cSld>
  <p:timing>
    <p:tnLst>
      <p:par>
        <p:cTn id="15" dur="indefinite" restart="never" nodeType="tmRoot">
          <p:childTnLst>
            <p:seq>
              <p:cTn id="16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CustomShape 1"/>
          <p:cNvSpPr/>
          <p:nvPr/>
        </p:nvSpPr>
        <p:spPr>
          <a:xfrm>
            <a:off x="336960" y="1103040"/>
            <a:ext cx="6903360" cy="3952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b="1" lang="fr-FR" sz="2000" spc="-1" strike="noStrike">
                <a:solidFill>
                  <a:srgbClr val="000066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La Pépinière d’entreprises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4" name="CustomShape 2"/>
          <p:cNvSpPr/>
          <p:nvPr/>
        </p:nvSpPr>
        <p:spPr>
          <a:xfrm>
            <a:off x="336960" y="184320"/>
            <a:ext cx="5286240" cy="57780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>
              <a:lnSpc>
                <a:spcPct val="100000"/>
              </a:lnSpc>
            </a:pPr>
            <a:r>
              <a:rPr lang="fr-FR" sz="3200" spc="-1" strike="noStrike">
                <a:solidFill>
                  <a:srgbClr val="2f5597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Le traitement des friches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  <p:sp>
        <p:nvSpPr>
          <p:cNvPr id="75" name="Line 3"/>
          <p:cNvSpPr/>
          <p:nvPr/>
        </p:nvSpPr>
        <p:spPr>
          <a:xfrm>
            <a:off x="5272920" y="518040"/>
            <a:ext cx="4901760" cy="720"/>
          </a:xfrm>
          <a:prstGeom prst="line">
            <a:avLst/>
          </a:prstGeom>
          <a:ln w="126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/>
        </p:style>
      </p:sp>
      <p:sp>
        <p:nvSpPr>
          <p:cNvPr id="76" name="CustomShape 4"/>
          <p:cNvSpPr/>
          <p:nvPr/>
        </p:nvSpPr>
        <p:spPr>
          <a:xfrm>
            <a:off x="336960" y="1829880"/>
            <a:ext cx="9677160" cy="344448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/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récupération des eaux pluviales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isolation du bâtiment supérieure à la réglementation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chauffage géothermique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ventilation par récupération de l’air avec double flux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installation de panneaux photovoltaïques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  <a:p>
            <a:pPr marL="343080" indent="-342720">
              <a:lnSpc>
                <a:spcPct val="200000"/>
              </a:lnSpc>
              <a:buClr>
                <a:srgbClr val="000000"/>
              </a:buClr>
              <a:buFont typeface="Arial"/>
              <a:buChar char="•"/>
            </a:pP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 </a:t>
            </a:r>
            <a:r>
              <a:rPr lang="fr-FR" sz="2000" spc="-1" strike="noStrike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Trebuchet MS"/>
              </a:rPr>
              <a:t>éclairage naturel maximisé</a:t>
            </a:r>
            <a:endParaRPr lang="fr-FR" sz="1800" spc="-1" strike="noStrike">
              <a:solidFill>
                <a:srgbClr val="000000"/>
              </a:solidFill>
              <a:uFill>
                <a:solidFill>
                  <a:srgbClr val="ffffff"/>
                </a:solidFill>
              </a:uFill>
              <a:latin typeface="Arial"/>
            </a:endParaRPr>
          </a:p>
        </p:txBody>
      </p:sp>
    </p:spTree>
  </p:cSld>
  <p:timing>
    <p:tnLst>
      <p:par>
        <p:cTn id="17" dur="indefinite" restart="never" nodeType="tmRoot">
          <p:childTnLst>
            <p:seq>
              <p:cTn id="18" nodeType="mainSeq"/>
              <p:prevCondLst>
                <p:cond delay="0" evt="onPrev">
                  <p:tgtEl>
                    <p:sldTgt/>
                  </p:tgtEl>
                </p:cond>
              </p:prevCondLst>
              <p:nextCondLst>
                <p:cond delay="0"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otalTime>3493</TotalTime>
  <Application>LibreOffice/5.0.6.3.0$Windows_x86 LibreOffice_project/fe46e5b82646505d0acf84e14cef05527e401d3b</Application>
  <Paragraphs>74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2016-06-15T10:11:53Z</dcterms:created>
  <dc:creator>ALI</dc:creator>
  <dc:language>fr-FR</dc:language>
  <cp:lastModifiedBy>lucie danger</cp:lastModifiedBy>
  <cp:lastPrinted>2017-01-10T12:50:29Z</cp:lastPrinted>
  <dcterms:modified xsi:type="dcterms:W3CDTF">2017-02-16T15:33:02Z</dcterms:modified>
  <cp:revision>184</cp:revision>
  <dc:title>Présentation PowerPoint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15.0000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0</vt:i4>
  </property>
  <property fmtid="{D5CDD505-2E9C-101B-9397-08002B2CF9AE}" pid="7" name="Notes">
    <vt:i4>0</vt:i4>
  </property>
  <property fmtid="{D5CDD505-2E9C-101B-9397-08002B2CF9AE}" pid="8" name="PresentationFormat">
    <vt:lpwstr>Grand écran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15</vt:i4>
  </property>
</Properties>
</file>