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9.jpeg" ContentType="image/jpeg"/>
  <Override PartName="/ppt/media/image3.png" ContentType="image/png"/>
  <Override PartName="/ppt/media/image1.jpeg" ContentType="image/jpeg"/>
  <Override PartName="/ppt/media/image2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19.wmf" ContentType="image/x-wmf"/>
  <Override PartName="/ppt/media/image8.png" ContentType="image/png"/>
  <Override PartName="/ppt/media/image10.jpeg" ContentType="image/jpeg"/>
  <Override PartName="/ppt/media/image23.wmf" ContentType="image/x-wmf"/>
  <Override PartName="/ppt/media/image11.png" ContentType="image/png"/>
  <Override PartName="/ppt/media/image24.wmf" ContentType="image/x-wmf"/>
  <Override PartName="/ppt/media/image12.png" ContentType="image/png"/>
  <Override PartName="/ppt/media/image25.wmf" ContentType="image/x-wmf"/>
  <Override PartName="/ppt/media/image13.png" ContentType="image/png"/>
  <Override PartName="/ppt/media/image26.wmf" ContentType="image/x-wmf"/>
  <Override PartName="/ppt/media/image14.png" ContentType="image/png"/>
  <Override PartName="/ppt/media/image15.jpeg" ContentType="image/jpeg"/>
  <Override PartName="/ppt/media/image16.jpeg" ContentType="image/jpeg"/>
  <Override PartName="/ppt/media/image29.wmf" ContentType="image/x-wmf"/>
  <Override PartName="/ppt/media/image17.png" ContentType="image/png"/>
  <Override PartName="/ppt/media/image18.png" ContentType="image/png"/>
  <Override PartName="/ppt/media/image20.wmf" ContentType="image/x-wmf"/>
  <Override PartName="/ppt/media/image21.wmf" ContentType="image/x-wmf"/>
  <Override PartName="/ppt/media/image22.wmf" ContentType="image/x-wmf"/>
  <Override PartName="/ppt/media/image27.wmf" ContentType="image/x-wmf"/>
  <Override PartName="/ppt/media/image28.wmf" ContentType="image/x-wmf"/>
  <Override PartName="/ppt/media/image30.wmf" ContentType="image/x-wmf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"/>
          <p:cNvPicPr/>
          <p:nvPr/>
        </p:nvPicPr>
        <p:blipFill>
          <a:blip r:embed="rId2"/>
          <a:stretch/>
        </p:blipFill>
        <p:spPr>
          <a:xfrm>
            <a:off x="411840" y="5602320"/>
            <a:ext cx="863280" cy="912600"/>
          </a:xfrm>
          <a:prstGeom prst="rect">
            <a:avLst/>
          </a:prstGeom>
          <a:ln>
            <a:noFill/>
          </a:ln>
        </p:spPr>
      </p:pic>
      <p:pic>
        <p:nvPicPr>
          <p:cNvPr id="1" name="Image 9" descr=""/>
          <p:cNvPicPr/>
          <p:nvPr/>
        </p:nvPicPr>
        <p:blipFill>
          <a:blip r:embed="rId3"/>
          <a:stretch/>
        </p:blipFill>
        <p:spPr>
          <a:xfrm>
            <a:off x="10261800" y="0"/>
            <a:ext cx="1758240" cy="6857640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"/>
          <p:cNvPicPr/>
          <p:nvPr/>
        </p:nvPicPr>
        <p:blipFill>
          <a:blip r:embed="rId4"/>
          <a:stretch/>
        </p:blipFill>
        <p:spPr>
          <a:xfrm>
            <a:off x="10033560" y="6287040"/>
            <a:ext cx="456120" cy="456120"/>
          </a:xfrm>
          <a:prstGeom prst="rect">
            <a:avLst/>
          </a:prstGeom>
          <a:ln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texte-titre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image" Target="../media/image21.wmf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wmf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41" name="CustomShape 2"/>
          <p:cNvSpPr/>
          <p:nvPr/>
        </p:nvSpPr>
        <p:spPr>
          <a:xfrm>
            <a:off x="-74160" y="2651400"/>
            <a:ext cx="5263560" cy="109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66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CustomShape 3"/>
          <p:cNvSpPr/>
          <p:nvPr/>
        </p:nvSpPr>
        <p:spPr>
          <a:xfrm>
            <a:off x="7453440" y="6235920"/>
            <a:ext cx="3582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Présentation du 23 février 2017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CustomShape 2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Line 3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4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5"/>
          <p:cNvSpPr/>
          <p:nvPr/>
        </p:nvSpPr>
        <p:spPr>
          <a:xfrm>
            <a:off x="699120" y="1658160"/>
            <a:ext cx="9646200" cy="198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contenu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Rencontre avec les porteurs de projet du territoire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Line 3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699120" y="1658160"/>
            <a:ext cx="9646200" cy="226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contenu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Rencontre avec les porteurs de projet du territoire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Repérage des parcelles mobilisables dans les secteurs déjà urbanisés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dents creuses et parcelles sous-densifiées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bâti mutable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friche ou bâtiment dégradé…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3" name="Image 1" descr=""/>
          <p:cNvPicPr/>
          <p:nvPr/>
        </p:nvPicPr>
        <p:blipFill>
          <a:blip r:embed="rId1"/>
          <a:stretch/>
        </p:blipFill>
        <p:spPr>
          <a:xfrm>
            <a:off x="4621680" y="1650600"/>
            <a:ext cx="4415040" cy="520704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2026080" y="6019920"/>
            <a:ext cx="2595240" cy="729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1" lang="fr-FR" sz="14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Agence de développement et d’urbanisme du Pays de Montbéliard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Line 4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5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6"/>
          <p:cNvSpPr/>
          <p:nvPr/>
        </p:nvSpPr>
        <p:spPr>
          <a:xfrm>
            <a:off x="888120" y="1549800"/>
            <a:ext cx="51494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Exemples de rendu possible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Line 3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4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5"/>
          <p:cNvSpPr/>
          <p:nvPr/>
        </p:nvSpPr>
        <p:spPr>
          <a:xfrm>
            <a:off x="699120" y="1658160"/>
            <a:ext cx="9646200" cy="388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contenu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Rencontre avec les porteurs de projet du territoire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Repérage des parcelles mobilisables dans les secteurs déjà urbanisés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dents creuses et parcelles sous-densifiées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bâti mutable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friche ou bâtiment dégradé…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Hiérarchisation des parcelles détectée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5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1857960" y="5866560"/>
            <a:ext cx="2595240" cy="51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1" lang="fr-FR" sz="14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Agence d’urbanisme de la région mulhousienne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Image 1" descr=""/>
          <p:cNvPicPr/>
          <p:nvPr/>
        </p:nvPicPr>
        <p:blipFill>
          <a:blip r:embed="rId1"/>
          <a:stretch/>
        </p:blipFill>
        <p:spPr>
          <a:xfrm>
            <a:off x="4453560" y="1500120"/>
            <a:ext cx="5479560" cy="5104800"/>
          </a:xfrm>
          <a:prstGeom prst="rect">
            <a:avLst/>
          </a:prstGeom>
          <a:ln>
            <a:noFill/>
          </a:ln>
        </p:spPr>
      </p:pic>
      <p:sp>
        <p:nvSpPr>
          <p:cNvPr id="127" name="CustomShape 3"/>
          <p:cNvSpPr/>
          <p:nvPr/>
        </p:nvSpPr>
        <p:spPr>
          <a:xfrm>
            <a:off x="4000680" y="1500120"/>
            <a:ext cx="1056960" cy="189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8" name="Image 13" descr=""/>
          <p:cNvPicPr/>
          <p:nvPr/>
        </p:nvPicPr>
        <p:blipFill>
          <a:blip r:embed="rId2"/>
          <a:stretch/>
        </p:blipFill>
        <p:spPr>
          <a:xfrm>
            <a:off x="888120" y="3396600"/>
            <a:ext cx="3447360" cy="913320"/>
          </a:xfrm>
          <a:prstGeom prst="rect">
            <a:avLst/>
          </a:prstGeom>
          <a:ln>
            <a:noFill/>
          </a:ln>
        </p:spPr>
      </p:pic>
      <p:pic>
        <p:nvPicPr>
          <p:cNvPr id="129" name="Image 12" descr=""/>
          <p:cNvPicPr/>
          <p:nvPr/>
        </p:nvPicPr>
        <p:blipFill>
          <a:blip r:embed="rId3"/>
          <a:stretch/>
        </p:blipFill>
        <p:spPr>
          <a:xfrm>
            <a:off x="196920" y="3000240"/>
            <a:ext cx="4333680" cy="304560"/>
          </a:xfrm>
          <a:prstGeom prst="rect">
            <a:avLst/>
          </a:prstGeom>
          <a:ln>
            <a:noFill/>
          </a:ln>
        </p:spPr>
      </p:pic>
      <p:sp>
        <p:nvSpPr>
          <p:cNvPr id="130" name="CustomShape 4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Line 5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6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7"/>
          <p:cNvSpPr/>
          <p:nvPr/>
        </p:nvSpPr>
        <p:spPr>
          <a:xfrm>
            <a:off x="888120" y="1549800"/>
            <a:ext cx="51494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Exemples de rendu possible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2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Line 3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4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699120" y="1658160"/>
            <a:ext cx="9646200" cy="388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contenu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Rencontre avec les porteurs de projet du territoire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Repérage des parcelles mobilisables dans les secteurs déjà urbanisés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dents creuses et parcelles sous-densifiées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bâti mutable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friche ou bâtiment dégradé…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Hiérarchisation des parcelles détectée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Faisabilité sommaire sur les parcelles stratégiques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2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Line 3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4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699120" y="1658160"/>
            <a:ext cx="9646200" cy="509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contenu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Rencontre avec les porteurs de projet du territoire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Repérage des parcelles mobilisables dans les secteurs déjà urbanisés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dents creuses et parcelles sous-densifiées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bâti mutable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friche ou bâtiment dégradé…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Hiérarchisation des parcelles détectée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Faisabilité sommaire sur les parcelles stratégiques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Propositions d’actions (portage foncier, études plus poussées à réaliser pour les sites complexes, décisions d’urbanisme réglementaires…)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3736080" y="1585440"/>
            <a:ext cx="96462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Deux niveaux d’études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3663000" y="2038320"/>
            <a:ext cx="6989760" cy="371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 </a:t>
            </a:r>
            <a:r>
              <a:rPr lang="fr-FR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Sur les 58 communes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Potentiel de densification théorique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Identification automatique des dents creuses et parcelles 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sous-densifiées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Création d’une base de données rassemblant les informations 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concernant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 </a:t>
            </a:r>
            <a:r>
              <a:rPr lang="fr-FR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Sur les 4 communes pôles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Vers une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Identification des friches et bâti mutables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Identification des sites stratégiques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Proposition d’outils adaptés et des modalités de mise en œuvre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Image 6" descr=""/>
          <p:cNvPicPr/>
          <p:nvPr/>
        </p:nvPicPr>
        <p:blipFill>
          <a:blip r:embed="rId1"/>
          <a:stretch/>
        </p:blipFill>
        <p:spPr>
          <a:xfrm>
            <a:off x="720360" y="1658160"/>
            <a:ext cx="2943000" cy="2079360"/>
          </a:xfrm>
          <a:prstGeom prst="rect">
            <a:avLst/>
          </a:prstGeom>
          <a:ln>
            <a:noFill/>
          </a:ln>
        </p:spPr>
      </p:pic>
      <p:pic>
        <p:nvPicPr>
          <p:cNvPr id="148" name="Image 7" descr=""/>
          <p:cNvPicPr/>
          <p:nvPr/>
        </p:nvPicPr>
        <p:blipFill>
          <a:blip r:embed="rId2"/>
          <a:stretch/>
        </p:blipFill>
        <p:spPr>
          <a:xfrm>
            <a:off x="721080" y="3412080"/>
            <a:ext cx="2941200" cy="2079360"/>
          </a:xfrm>
          <a:prstGeom prst="rect">
            <a:avLst/>
          </a:prstGeom>
          <a:ln>
            <a:noFill/>
          </a:ln>
        </p:spPr>
      </p:pic>
      <p:sp>
        <p:nvSpPr>
          <p:cNvPr id="149" name="CustomShape 4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Line 5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6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1061640" y="1756800"/>
            <a:ext cx="9646200" cy="24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calendrier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Février 2017 : lancement de la consultation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Mai 2017 : lancement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Durée de l’étude : 9 mois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Line 4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5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2"/>
          <p:cNvSpPr/>
          <p:nvPr/>
        </p:nvSpPr>
        <p:spPr>
          <a:xfrm>
            <a:off x="0" y="3003840"/>
            <a:ext cx="5991480" cy="1098360"/>
          </a:xfrm>
          <a:custGeom>
            <a:avLst/>
            <a:gdLst/>
            <a:ahLst/>
            <a:rect l="l" t="t" r="r" b="b"/>
            <a:pathLst>
              <a:path w="5230795" h="2117558">
                <a:moveTo>
                  <a:pt x="0" y="0"/>
                </a:moveTo>
                <a:lnTo>
                  <a:pt x="5126522" y="0"/>
                </a:lnTo>
                <a:cubicBezTo>
                  <a:pt x="5102459" y="681790"/>
                  <a:pt x="5086416" y="994610"/>
                  <a:pt x="5230795" y="2117558"/>
                </a:cubicBezTo>
                <a:lnTo>
                  <a:pt x="0" y="21175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3"/>
          <p:cNvSpPr/>
          <p:nvPr/>
        </p:nvSpPr>
        <p:spPr>
          <a:xfrm>
            <a:off x="4584240" y="2829960"/>
            <a:ext cx="159408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8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5919480" y="3003840"/>
            <a:ext cx="6272280" cy="1098360"/>
          </a:xfrm>
          <a:custGeom>
            <a:avLst/>
            <a:gdLst/>
            <a:ahLst/>
            <a:rect l="l" t="t" r="r" b="b"/>
            <a:pathLst>
              <a:path w="5565540" h="1098884">
                <a:moveTo>
                  <a:pt x="56148" y="0"/>
                </a:moveTo>
                <a:lnTo>
                  <a:pt x="5565540" y="0"/>
                </a:lnTo>
                <a:lnTo>
                  <a:pt x="5565540" y="1098884"/>
                </a:lnTo>
                <a:lnTo>
                  <a:pt x="0" y="1098884"/>
                </a:lnTo>
                <a:cubicBezTo>
                  <a:pt x="58821" y="692483"/>
                  <a:pt x="77537" y="390358"/>
                  <a:pt x="561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CustomShape 5"/>
          <p:cNvSpPr/>
          <p:nvPr/>
        </p:nvSpPr>
        <p:spPr>
          <a:xfrm>
            <a:off x="6847200" y="3115800"/>
            <a:ext cx="4971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163" name="CustomShape 6"/>
          <p:cNvSpPr/>
          <p:nvPr/>
        </p:nvSpPr>
        <p:spPr>
          <a:xfrm>
            <a:off x="6992280" y="4280040"/>
            <a:ext cx="506772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principes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Reconversion site Masurel, St Eustache la Forêt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Etude multi-sites à Lisieux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42884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45" name="Line 2"/>
          <p:cNvSpPr/>
          <p:nvPr/>
        </p:nvSpPr>
        <p:spPr>
          <a:xfrm>
            <a:off x="6707520" y="3334320"/>
            <a:ext cx="529740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Line 3"/>
          <p:cNvSpPr/>
          <p:nvPr/>
        </p:nvSpPr>
        <p:spPr>
          <a:xfrm>
            <a:off x="138600" y="3334320"/>
            <a:ext cx="5297040" cy="360"/>
          </a:xfrm>
          <a:prstGeom prst="line">
            <a:avLst/>
          </a:prstGeom>
          <a:ln w="126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4"/>
          <p:cNvSpPr/>
          <p:nvPr/>
        </p:nvSpPr>
        <p:spPr>
          <a:xfrm>
            <a:off x="6569280" y="3374640"/>
            <a:ext cx="55461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400" spc="-1" strike="noStrike">
                <a:solidFill>
                  <a:srgbClr val="ed7d3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1- 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2400" spc="-1" strike="noStrike">
                <a:solidFill>
                  <a:srgbClr val="ed7d3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2- 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CustomShape 5"/>
          <p:cNvSpPr/>
          <p:nvPr/>
        </p:nvSpPr>
        <p:spPr>
          <a:xfrm>
            <a:off x="1594080" y="2320920"/>
            <a:ext cx="5803200" cy="109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66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Sommaire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Line 2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3"/>
          <p:cNvSpPr/>
          <p:nvPr/>
        </p:nvSpPr>
        <p:spPr>
          <a:xfrm>
            <a:off x="336960" y="1383480"/>
            <a:ext cx="10864080" cy="227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Études conduite sous maîtrise d’ouvrage EPF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892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- Diagnostic urbain et paysager (analyse du site, document réglementaires)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892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- Diagnostics techniques (bâti, réseaux, pollution)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892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- Aide à la définition du programme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892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- Proposition de scénarios d’aménagement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892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- Analyse des modalités de mise en œuvre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892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- Établissement d’un bilan financier prévisionnel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4"/>
          <p:cNvSpPr/>
          <p:nvPr/>
        </p:nvSpPr>
        <p:spPr>
          <a:xfrm>
            <a:off x="336960" y="888120"/>
            <a:ext cx="93402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Projets comportant un volet acquisition foncière ou recyclage foncier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5"/>
          <p:cNvSpPr/>
          <p:nvPr/>
        </p:nvSpPr>
        <p:spPr>
          <a:xfrm>
            <a:off x="445680" y="3779280"/>
            <a:ext cx="9949680" cy="71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Financement réparti selon les clés définies dans la convention avec la Région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33520" indent="-17424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9" name="Image 1" descr=""/>
          <p:cNvPicPr/>
          <p:nvPr/>
        </p:nvPicPr>
        <p:blipFill>
          <a:blip r:embed="rId1"/>
          <a:stretch/>
        </p:blipFill>
        <p:spPr>
          <a:xfrm>
            <a:off x="1419480" y="4165560"/>
            <a:ext cx="7190640" cy="1995840"/>
          </a:xfrm>
          <a:prstGeom prst="rect">
            <a:avLst/>
          </a:prstGeom>
          <a:ln>
            <a:noFill/>
          </a:ln>
        </p:spPr>
      </p:pic>
      <p:sp>
        <p:nvSpPr>
          <p:cNvPr id="170" name="CustomShape 6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Line 2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3"/>
          <p:cNvSpPr/>
          <p:nvPr/>
        </p:nvSpPr>
        <p:spPr>
          <a:xfrm>
            <a:off x="336960" y="86652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Reconversion du site Masurel à Saint Eustache la Forêt (Seine-Maritime)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Image 5" descr=""/>
          <p:cNvPicPr/>
          <p:nvPr/>
        </p:nvPicPr>
        <p:blipFill>
          <a:blip r:embed="rId1"/>
          <a:stretch/>
        </p:blipFill>
        <p:spPr>
          <a:xfrm>
            <a:off x="2443680" y="1467720"/>
            <a:ext cx="5839920" cy="2459520"/>
          </a:xfrm>
          <a:prstGeom prst="rect">
            <a:avLst/>
          </a:prstGeom>
          <a:ln>
            <a:noFill/>
          </a:ln>
        </p:spPr>
      </p:pic>
      <p:sp>
        <p:nvSpPr>
          <p:cNvPr id="175" name="CustomShape 4"/>
          <p:cNvSpPr/>
          <p:nvPr/>
        </p:nvSpPr>
        <p:spPr>
          <a:xfrm>
            <a:off x="2443680" y="4180320"/>
            <a:ext cx="7116120" cy="164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Entreprise textile, puis industrie automobile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Superficies : terrain = 32 641 m² - bâti = 10 960 m²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Étude pollution au titre du fonds friches (maîtrise d’œuvre EPF)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Étude d’urbanisme (maîtrise d’œuvre EPF)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Line 2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3"/>
          <p:cNvSpPr/>
          <p:nvPr/>
        </p:nvSpPr>
        <p:spPr>
          <a:xfrm>
            <a:off x="336960" y="82332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Reconversion du site Masurel à Saint Eustache la Forêt (Seine-Maritime)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0" name="Image 5" descr=""/>
          <p:cNvPicPr/>
          <p:nvPr/>
        </p:nvPicPr>
        <p:blipFill>
          <a:blip r:embed="rId1"/>
          <a:stretch/>
        </p:blipFill>
        <p:spPr>
          <a:xfrm>
            <a:off x="6960240" y="1729080"/>
            <a:ext cx="3465720" cy="2431800"/>
          </a:xfrm>
          <a:prstGeom prst="rect">
            <a:avLst/>
          </a:prstGeom>
          <a:ln>
            <a:noFill/>
          </a:ln>
        </p:spPr>
      </p:pic>
      <p:pic>
        <p:nvPicPr>
          <p:cNvPr id="181" name="Image 6" descr=""/>
          <p:cNvPicPr/>
          <p:nvPr/>
        </p:nvPicPr>
        <p:blipFill>
          <a:blip r:embed="rId2"/>
          <a:stretch/>
        </p:blipFill>
        <p:spPr>
          <a:xfrm>
            <a:off x="2279520" y="4531680"/>
            <a:ext cx="5562720" cy="1820520"/>
          </a:xfrm>
          <a:prstGeom prst="rect">
            <a:avLst/>
          </a:prstGeom>
          <a:ln>
            <a:noFill/>
          </a:ln>
        </p:spPr>
      </p:pic>
      <p:sp>
        <p:nvSpPr>
          <p:cNvPr id="182" name="CustomShape 4"/>
          <p:cNvSpPr/>
          <p:nvPr/>
        </p:nvSpPr>
        <p:spPr>
          <a:xfrm>
            <a:off x="1167480" y="1729080"/>
            <a:ext cx="7116120" cy="231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31 à 34 maisons individuelles sur terrains à bâtir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24 logements intermédiaire en réhabilitation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19 logements neufs intermédiaires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une voie de desserte en boucle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mise en place d’un chemin de traverse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création d’une placette forestière en cœur de quartier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Line 2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Image 4" descr=""/>
          <p:cNvPicPr/>
          <p:nvPr/>
        </p:nvPicPr>
        <p:blipFill>
          <a:blip r:embed="rId1"/>
          <a:stretch/>
        </p:blipFill>
        <p:spPr>
          <a:xfrm>
            <a:off x="3405240" y="1732680"/>
            <a:ext cx="4497480" cy="5054040"/>
          </a:xfrm>
          <a:prstGeom prst="rect">
            <a:avLst/>
          </a:prstGeom>
          <a:ln>
            <a:noFill/>
          </a:ln>
        </p:spPr>
      </p:pic>
      <p:sp>
        <p:nvSpPr>
          <p:cNvPr id="187" name="CustomShape 3"/>
          <p:cNvSpPr/>
          <p:nvPr/>
        </p:nvSpPr>
        <p:spPr>
          <a:xfrm>
            <a:off x="336960" y="87732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Reconversion du site Masurel à Saint Eustache la Forêt (Seine-Maritime)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Line 2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336960" y="79020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Reconversion du site Masurel à Saint Eustache la Forêt (Seine-Maritime)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Image 5" descr=""/>
          <p:cNvPicPr/>
          <p:nvPr/>
        </p:nvPicPr>
        <p:blipFill>
          <a:blip r:embed="rId1"/>
          <a:stretch/>
        </p:blipFill>
        <p:spPr>
          <a:xfrm>
            <a:off x="1504440" y="1542600"/>
            <a:ext cx="6779160" cy="5338080"/>
          </a:xfrm>
          <a:prstGeom prst="rect">
            <a:avLst/>
          </a:prstGeom>
          <a:ln>
            <a:noFill/>
          </a:ln>
        </p:spPr>
      </p:pic>
      <p:sp>
        <p:nvSpPr>
          <p:cNvPr id="193" name="CustomShape 4"/>
          <p:cNvSpPr/>
          <p:nvPr/>
        </p:nvSpPr>
        <p:spPr>
          <a:xfrm>
            <a:off x="1845360" y="1265040"/>
            <a:ext cx="70725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75000"/>
              </a:lnSpc>
            </a:pPr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Montage opérationnel et financier  - scénario 2 B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5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Line 2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3"/>
          <p:cNvSpPr/>
          <p:nvPr/>
        </p:nvSpPr>
        <p:spPr>
          <a:xfrm>
            <a:off x="369720" y="76500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Reconversion du site Masurel à Saint Eustache la Forêt (Seine-Maritime)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1845360" y="1265040"/>
            <a:ext cx="707256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75000"/>
              </a:lnSpc>
            </a:pPr>
            <a:r>
              <a:rPr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Montage opérationnel et financier  - scénario 2 A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Image 7" descr=""/>
          <p:cNvPicPr/>
          <p:nvPr/>
        </p:nvPicPr>
        <p:blipFill>
          <a:blip r:embed="rId1"/>
          <a:stretch/>
        </p:blipFill>
        <p:spPr>
          <a:xfrm>
            <a:off x="2788200" y="1769040"/>
            <a:ext cx="5963400" cy="4699800"/>
          </a:xfrm>
          <a:prstGeom prst="rect">
            <a:avLst/>
          </a:prstGeom>
          <a:ln>
            <a:noFill/>
          </a:ln>
        </p:spPr>
      </p:pic>
      <p:pic>
        <p:nvPicPr>
          <p:cNvPr id="200" name="Image 8" descr=""/>
          <p:cNvPicPr/>
          <p:nvPr/>
        </p:nvPicPr>
        <p:blipFill>
          <a:blip r:embed="rId2"/>
          <a:stretch/>
        </p:blipFill>
        <p:spPr>
          <a:xfrm>
            <a:off x="2258640" y="5902920"/>
            <a:ext cx="1296000" cy="595440"/>
          </a:xfrm>
          <a:prstGeom prst="rect">
            <a:avLst/>
          </a:prstGeom>
          <a:ln>
            <a:noFill/>
          </a:ln>
        </p:spPr>
      </p:pic>
      <p:sp>
        <p:nvSpPr>
          <p:cNvPr id="201" name="CustomShape 5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6"/>
          <p:cNvSpPr/>
          <p:nvPr/>
        </p:nvSpPr>
        <p:spPr>
          <a:xfrm>
            <a:off x="10049760" y="635436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336960" y="853920"/>
            <a:ext cx="5166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Étude multi-sites à Lisieux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Image 7" descr=""/>
          <p:cNvPicPr/>
          <p:nvPr/>
        </p:nvPicPr>
        <p:blipFill>
          <a:blip r:embed="rId1"/>
          <a:stretch/>
        </p:blipFill>
        <p:spPr>
          <a:xfrm>
            <a:off x="336960" y="1260360"/>
            <a:ext cx="10186560" cy="5417280"/>
          </a:xfrm>
          <a:prstGeom prst="rect">
            <a:avLst/>
          </a:prstGeom>
          <a:ln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Line 3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 2" descr=""/>
          <p:cNvPicPr/>
          <p:nvPr/>
        </p:nvPicPr>
        <p:blipFill>
          <a:blip r:embed="rId1"/>
          <a:stretch/>
        </p:blipFill>
        <p:spPr>
          <a:xfrm>
            <a:off x="336960" y="1174320"/>
            <a:ext cx="8226000" cy="5683320"/>
          </a:xfrm>
          <a:prstGeom prst="rect">
            <a:avLst/>
          </a:prstGeom>
          <a:ln>
            <a:noFill/>
          </a:ln>
        </p:spPr>
      </p:pic>
      <p:sp>
        <p:nvSpPr>
          <p:cNvPr id="208" name="CustomShape 1"/>
          <p:cNvSpPr/>
          <p:nvPr/>
        </p:nvSpPr>
        <p:spPr>
          <a:xfrm>
            <a:off x="336960" y="853920"/>
            <a:ext cx="5166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Étude multi-sites à Lisieux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Line 3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4"/>
          <p:cNvSpPr/>
          <p:nvPr/>
        </p:nvSpPr>
        <p:spPr>
          <a:xfrm>
            <a:off x="9975600" y="624708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 5" descr=""/>
          <p:cNvPicPr/>
          <p:nvPr/>
        </p:nvPicPr>
        <p:blipFill>
          <a:blip r:embed="rId1"/>
          <a:stretch/>
        </p:blipFill>
        <p:spPr>
          <a:xfrm>
            <a:off x="0" y="1235880"/>
            <a:ext cx="8142840" cy="555012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336960" y="853920"/>
            <a:ext cx="5166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Étude multi-sites à Lisieux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Line 3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4"/>
          <p:cNvSpPr/>
          <p:nvPr/>
        </p:nvSpPr>
        <p:spPr>
          <a:xfrm>
            <a:off x="9992160" y="628236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 2" descr=""/>
          <p:cNvPicPr/>
          <p:nvPr/>
        </p:nvPicPr>
        <p:blipFill>
          <a:blip r:embed="rId1"/>
          <a:stretch/>
        </p:blipFill>
        <p:spPr>
          <a:xfrm>
            <a:off x="-258480" y="1253880"/>
            <a:ext cx="8446680" cy="56358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336960" y="853920"/>
            <a:ext cx="5166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Étude multi-sites à Lisieux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Line 3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4"/>
          <p:cNvSpPr/>
          <p:nvPr/>
        </p:nvSpPr>
        <p:spPr>
          <a:xfrm>
            <a:off x="9992160" y="628236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CustomShape 2"/>
          <p:cNvSpPr/>
          <p:nvPr/>
        </p:nvSpPr>
        <p:spPr>
          <a:xfrm>
            <a:off x="0" y="3003840"/>
            <a:ext cx="5991480" cy="1098360"/>
          </a:xfrm>
          <a:custGeom>
            <a:avLst/>
            <a:gdLst/>
            <a:ahLst/>
            <a:rect l="l" t="t" r="r" b="b"/>
            <a:pathLst>
              <a:path w="5230795" h="2117558">
                <a:moveTo>
                  <a:pt x="0" y="0"/>
                </a:moveTo>
                <a:lnTo>
                  <a:pt x="5126522" y="0"/>
                </a:lnTo>
                <a:cubicBezTo>
                  <a:pt x="5102459" y="681790"/>
                  <a:pt x="5086416" y="994610"/>
                  <a:pt x="5230795" y="2117558"/>
                </a:cubicBezTo>
                <a:lnTo>
                  <a:pt x="0" y="21175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4584240" y="2829960"/>
            <a:ext cx="159408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8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5919480" y="3003840"/>
            <a:ext cx="6272280" cy="1098360"/>
          </a:xfrm>
          <a:custGeom>
            <a:avLst/>
            <a:gdLst/>
            <a:ahLst/>
            <a:rect l="l" t="t" r="r" b="b"/>
            <a:pathLst>
              <a:path w="5565540" h="1098884">
                <a:moveTo>
                  <a:pt x="56148" y="0"/>
                </a:moveTo>
                <a:lnTo>
                  <a:pt x="5565540" y="0"/>
                </a:lnTo>
                <a:lnTo>
                  <a:pt x="5565540" y="1098884"/>
                </a:lnTo>
                <a:lnTo>
                  <a:pt x="0" y="1098884"/>
                </a:lnTo>
                <a:cubicBezTo>
                  <a:pt x="58821" y="692483"/>
                  <a:pt x="77537" y="390358"/>
                  <a:pt x="561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CustomShape 5"/>
          <p:cNvSpPr/>
          <p:nvPr/>
        </p:nvSpPr>
        <p:spPr>
          <a:xfrm>
            <a:off x="6847200" y="3148560"/>
            <a:ext cx="4971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55" name="CustomShape 6"/>
          <p:cNvSpPr/>
          <p:nvPr/>
        </p:nvSpPr>
        <p:spPr>
          <a:xfrm>
            <a:off x="6980040" y="4276440"/>
            <a:ext cx="470520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principes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Exemple : CC du Pays de Falaise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 5" descr=""/>
          <p:cNvPicPr/>
          <p:nvPr/>
        </p:nvPicPr>
        <p:blipFill>
          <a:blip r:embed="rId1"/>
          <a:stretch/>
        </p:blipFill>
        <p:spPr>
          <a:xfrm>
            <a:off x="0" y="1253880"/>
            <a:ext cx="8286120" cy="560376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336960" y="853920"/>
            <a:ext cx="5166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Étude multi-sites à Lisieux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336960" y="184320"/>
            <a:ext cx="7729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d’urbanisme pré-opérationnel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Line 3"/>
          <p:cNvSpPr/>
          <p:nvPr/>
        </p:nvSpPr>
        <p:spPr>
          <a:xfrm>
            <a:off x="8283960" y="618120"/>
            <a:ext cx="21117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4"/>
          <p:cNvSpPr/>
          <p:nvPr/>
        </p:nvSpPr>
        <p:spPr>
          <a:xfrm>
            <a:off x="9992160" y="628236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Line 2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3"/>
          <p:cNvSpPr/>
          <p:nvPr/>
        </p:nvSpPr>
        <p:spPr>
          <a:xfrm>
            <a:off x="420480" y="1445040"/>
            <a:ext cx="9754200" cy="214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objectifs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Accompagner la traduction opérationnelle des projets des collectivités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Concourir à la maîtrise du foncier de façon globale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Identifier les secteurs à enjeux et mobiliser les outils appropriés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CustomShape 4"/>
          <p:cNvSpPr/>
          <p:nvPr/>
        </p:nvSpPr>
        <p:spPr>
          <a:xfrm>
            <a:off x="9654840" y="6129360"/>
            <a:ext cx="86472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Line 2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3"/>
          <p:cNvSpPr/>
          <p:nvPr/>
        </p:nvSpPr>
        <p:spPr>
          <a:xfrm>
            <a:off x="420480" y="1445040"/>
            <a:ext cx="9754200" cy="275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types d’études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Etudes de définition de stratégie foncière à l'échelle intercommunale</a:t>
            </a: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Etudes de recensement de gisement foncier pour la réalisation de logements locatifs sociaux en secteurs fonciers tendus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Etudes foncières pré-opérationnelles fondées sur un référentiel foncier doublées d'une évaluation des biens et d'une étude de mutabilité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CustomShape 4"/>
          <p:cNvSpPr/>
          <p:nvPr/>
        </p:nvSpPr>
        <p:spPr>
          <a:xfrm>
            <a:off x="9654840" y="6129360"/>
            <a:ext cx="86472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3578040" y="4220640"/>
            <a:ext cx="4640040" cy="287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CustomShape 2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Line 3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CustomShape 4"/>
          <p:cNvSpPr/>
          <p:nvPr/>
        </p:nvSpPr>
        <p:spPr>
          <a:xfrm>
            <a:off x="420480" y="1243800"/>
            <a:ext cx="9754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 la connaissance à l’action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9654840" y="6129360"/>
            <a:ext cx="86472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" name="CustomShape 6"/>
          <p:cNvSpPr/>
          <p:nvPr/>
        </p:nvSpPr>
        <p:spPr>
          <a:xfrm>
            <a:off x="3654000" y="2984760"/>
            <a:ext cx="1151640" cy="7135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" name="CustomShape 7"/>
          <p:cNvSpPr/>
          <p:nvPr/>
        </p:nvSpPr>
        <p:spPr>
          <a:xfrm>
            <a:off x="3510000" y="3037680"/>
            <a:ext cx="1439640" cy="59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Identification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 besoins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 territoire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CustomShape 8"/>
          <p:cNvSpPr/>
          <p:nvPr/>
        </p:nvSpPr>
        <p:spPr>
          <a:xfrm>
            <a:off x="5038200" y="3334320"/>
            <a:ext cx="1296000" cy="71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" name="CustomShape 9"/>
          <p:cNvSpPr/>
          <p:nvPr/>
        </p:nvSpPr>
        <p:spPr>
          <a:xfrm>
            <a:off x="4966560" y="3434400"/>
            <a:ext cx="143964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Détection du potentiel mutable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CustomShape 10"/>
          <p:cNvSpPr/>
          <p:nvPr/>
        </p:nvSpPr>
        <p:spPr>
          <a:xfrm>
            <a:off x="6538320" y="2996280"/>
            <a:ext cx="1551960" cy="71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" name="CustomShape 11"/>
          <p:cNvSpPr/>
          <p:nvPr/>
        </p:nvSpPr>
        <p:spPr>
          <a:xfrm>
            <a:off x="6478560" y="3028680"/>
            <a:ext cx="1642680" cy="59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Hiérarchisation des parcelles détectées et modalités d’action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CustomShape 12"/>
          <p:cNvSpPr/>
          <p:nvPr/>
        </p:nvSpPr>
        <p:spPr>
          <a:xfrm>
            <a:off x="7370640" y="4627440"/>
            <a:ext cx="1722960" cy="829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60">
            <a:solidFill>
              <a:srgbClr val="ffc000"/>
            </a:solidFill>
            <a:custDash>
              <a:ds d="300000" sp="100000"/>
            </a:custDash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" name="CustomShape 13"/>
          <p:cNvSpPr/>
          <p:nvPr/>
        </p:nvSpPr>
        <p:spPr>
          <a:xfrm>
            <a:off x="7370640" y="4718160"/>
            <a:ext cx="172296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Accompagnement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 l’EPF vers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CustomShape 14"/>
          <p:cNvSpPr/>
          <p:nvPr/>
        </p:nvSpPr>
        <p:spPr>
          <a:xfrm>
            <a:off x="4238280" y="1819800"/>
            <a:ext cx="3132000" cy="73440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CustomShape 15"/>
          <p:cNvSpPr/>
          <p:nvPr/>
        </p:nvSpPr>
        <p:spPr>
          <a:xfrm>
            <a:off x="4292280" y="1934640"/>
            <a:ext cx="30240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Accompagnement de territoires dans le cadre des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16"/>
          <p:cNvSpPr/>
          <p:nvPr/>
        </p:nvSpPr>
        <p:spPr>
          <a:xfrm>
            <a:off x="1064880" y="4214160"/>
            <a:ext cx="2448000" cy="28764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chemeClr val="accent1">
                <a:lumMod val="75000"/>
              </a:schemeClr>
            </a:solidFill>
            <a:custDash>
              <a:ds d="100000" sp="100000"/>
            </a:custDash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CustomShape 17"/>
          <p:cNvSpPr/>
          <p:nvPr/>
        </p:nvSpPr>
        <p:spPr>
          <a:xfrm>
            <a:off x="1465560" y="3972960"/>
            <a:ext cx="1656000" cy="80136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" name="CustomShape 18"/>
          <p:cNvSpPr/>
          <p:nvPr/>
        </p:nvSpPr>
        <p:spPr>
          <a:xfrm>
            <a:off x="1489320" y="4075920"/>
            <a:ext cx="1599120" cy="54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fr-FR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Préalable éventuel :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mise en place d’un observatoire foncier local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Line 19"/>
          <p:cNvSpPr/>
          <p:nvPr/>
        </p:nvSpPr>
        <p:spPr>
          <a:xfrm flipV="1">
            <a:off x="3577680" y="3205800"/>
            <a:ext cx="360" cy="1008000"/>
          </a:xfrm>
          <a:prstGeom prst="line">
            <a:avLst/>
          </a:prstGeom>
          <a:ln w="22320">
            <a:solidFill>
              <a:schemeClr val="accent6">
                <a:lumMod val="75000"/>
              </a:schemeClr>
            </a:solidFill>
            <a:custDash>
              <a:ds d="1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Line 20"/>
          <p:cNvSpPr/>
          <p:nvPr/>
        </p:nvSpPr>
        <p:spPr>
          <a:xfrm flipV="1">
            <a:off x="6478200" y="3205800"/>
            <a:ext cx="360" cy="1008000"/>
          </a:xfrm>
          <a:prstGeom prst="line">
            <a:avLst/>
          </a:prstGeom>
          <a:ln w="22320">
            <a:solidFill>
              <a:schemeClr val="accent6">
                <a:lumMod val="75000"/>
              </a:schemeClr>
            </a:solidFill>
            <a:custDash>
              <a:ds d="1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Line 21"/>
          <p:cNvSpPr/>
          <p:nvPr/>
        </p:nvSpPr>
        <p:spPr>
          <a:xfrm flipV="1">
            <a:off x="4950000" y="3487320"/>
            <a:ext cx="360" cy="756000"/>
          </a:xfrm>
          <a:prstGeom prst="line">
            <a:avLst/>
          </a:prstGeom>
          <a:ln w="22320">
            <a:solidFill>
              <a:schemeClr val="accent6">
                <a:lumMod val="75000"/>
              </a:schemeClr>
            </a:solidFill>
            <a:custDash>
              <a:ds d="1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Line 22"/>
          <p:cNvSpPr/>
          <p:nvPr/>
        </p:nvSpPr>
        <p:spPr>
          <a:xfrm flipV="1">
            <a:off x="7154640" y="4501800"/>
            <a:ext cx="360" cy="432000"/>
          </a:xfrm>
          <a:prstGeom prst="line">
            <a:avLst/>
          </a:prstGeom>
          <a:ln cap="rnd" w="38160">
            <a:solidFill>
              <a:srgbClr val="ffc000"/>
            </a:solidFill>
            <a:custDash>
              <a:ds d="3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Line 2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3"/>
          <p:cNvSpPr/>
          <p:nvPr/>
        </p:nvSpPr>
        <p:spPr>
          <a:xfrm>
            <a:off x="420480" y="1445040"/>
            <a:ext cx="9754200" cy="329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modalités d’intervention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Une volonté du territoire de mener une action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L’EPF Normandie est maître d’ouvrage administratif et gère le marché, le territoire pilote l’étude et valide les conclusions avec l’EPF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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L’étude est cofinancée :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étude intercommunale : 1/3 EPF 1/3 Région 1/3 collectivité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gisement LLS : 75% EPF 25% collectivité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référentiel foncier localisé : 50% EPF 50% collectivité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9654840" y="6129360"/>
            <a:ext cx="86472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528480" y="1584720"/>
            <a:ext cx="9646200" cy="173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58 communes dont 4 identifiées comme pôles de développement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Falaise, Potigny, Morteaux-Couliboeuf, Pont d’Ouilly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2" name="Image 2" descr=""/>
          <p:cNvPicPr/>
          <p:nvPr/>
        </p:nvPicPr>
        <p:blipFill>
          <a:blip r:embed="rId1"/>
          <a:stretch/>
        </p:blipFill>
        <p:spPr>
          <a:xfrm>
            <a:off x="4113720" y="2341440"/>
            <a:ext cx="6306840" cy="4459680"/>
          </a:xfrm>
          <a:prstGeom prst="rect">
            <a:avLst/>
          </a:prstGeom>
          <a:ln>
            <a:noFill/>
          </a:ln>
        </p:spPr>
      </p:pic>
      <p:pic>
        <p:nvPicPr>
          <p:cNvPr id="93" name="Image 6" descr=""/>
          <p:cNvPicPr/>
          <p:nvPr/>
        </p:nvPicPr>
        <p:blipFill>
          <a:blip r:embed="rId2"/>
          <a:stretch/>
        </p:blipFill>
        <p:spPr>
          <a:xfrm>
            <a:off x="653760" y="2957400"/>
            <a:ext cx="3459600" cy="2446200"/>
          </a:xfrm>
          <a:prstGeom prst="rect">
            <a:avLst/>
          </a:prstGeom>
          <a:ln>
            <a:noFill/>
          </a:ln>
        </p:spPr>
      </p:pic>
      <p:sp>
        <p:nvSpPr>
          <p:cNvPr id="94" name="CustomShape 3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Line 4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5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748800" y="1699200"/>
            <a:ext cx="981072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1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objectifs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Répondre à l’orientation 2 du PLH :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	</a:t>
            </a: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« mettre en œuvre une politique de maîtrise du foncier »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Reprendre les enjeux prioritaires définis par les élus dans le cadre du PLH et du SCOT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Repérer le potentiel foncier en tissu bâti et qualifier ce potentiel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Identifier le potentiel foncier à destination de l’habitat, mais aussi plus globalement dans un objectif de dynamisation des bourgs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9983160" y="6254640"/>
            <a:ext cx="576360" cy="50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3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études de stratégie foncière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Line 4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5"/>
          <p:cNvSpPr/>
          <p:nvPr/>
        </p:nvSpPr>
        <p:spPr>
          <a:xfrm>
            <a:off x="336960" y="1154160"/>
            <a:ext cx="903528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181080" indent="-180720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Calibri"/>
              </a:rPr>
              <a:t>Accompagnement vers une stratégie foncière, CC du Pays de Falaise (14) 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4224</TotalTime>
  <Application>LibreOffice/5.0.6.3.0$Windows_x86 LibreOffice_project/fe46e5b82646505d0acf84e14cef05527e401d3b</Application>
  <Paragraphs>177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2016-06-15T10:11:53Z</dcterms:created>
  <dc:creator>ALI</dc:creator>
  <dc:language>fr-FR</dc:language>
  <cp:lastModifiedBy>LECT</cp:lastModifiedBy>
  <cp:lastPrinted>2017-01-16T16:40:33Z</cp:lastPrinted>
  <dcterms:modified xsi:type="dcterms:W3CDTF">2017-02-16T16:44:44Z</dcterms:modified>
  <cp:revision>245</cp:revision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30</vt:i4>
  </property>
</Properties>
</file>