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_rels/slideMaster1.xml.rels" ContentType="application/vnd.openxmlformats-package.relationships+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_rels/notesSlide13.xml.rels" ContentType="application/vnd.openxmlformats-package.relationships+xml"/>
  <Override PartName="/ppt/notesSlides/_rels/notesSlide1.xml.rels" ContentType="application/vnd.openxmlformats-package.relationships+xml"/>
  <Override PartName="/ppt/notesSlides/_rels/notesSlide16.xml.rels" ContentType="application/vnd.openxmlformats-package.relationships+xml"/>
  <Override PartName="/ppt/notesSlides/_rels/notesSlide4.xml.rels" ContentType="application/vnd.openxmlformats-package.relationships+xml"/>
  <Override PartName="/ppt/notesSlides/_rels/notesSlide12.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4.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media/image3.png" ContentType="image/png"/>
  <Override PartName="/ppt/media/image1.jpeg" ContentType="image/jpeg"/>
  <Override PartName="/ppt/media/image2.png" ContentType="image/png"/>
  <Override PartName="/ppt/media/image4.png" ContentType="image/png"/>
  <Override PartName="/ppt/media/image5.png" ContentType="image/png"/>
  <Override PartName="/ppt/media/image8.jpeg" ContentType="image/jpeg"/>
  <Override PartName="/ppt/media/image6.png" ContentType="image/png"/>
  <Override PartName="/ppt/media/image9.png" ContentType="image/png"/>
  <Override PartName="/ppt/media/image7.jpeg" ContentType="image/jpeg"/>
  <Override PartName="/ppt/media/image29.jpeg" ContentType="image/jpeg"/>
  <Override PartName="/ppt/media/image10.png" ContentType="image/png"/>
  <Override PartName="/ppt/media/image11.png" ContentType="image/png"/>
  <Override PartName="/ppt/media/image18.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24.jpeg" ContentType="image/jpeg"/>
  <Override PartName="/ppt/media/image17.png" ContentType="image/png"/>
  <Override PartName="/ppt/media/image19.png" ContentType="image/png"/>
  <Override PartName="/ppt/media/image20.jpeg" ContentType="image/jpeg"/>
  <Override PartName="/ppt/media/image21.jpeg" ContentType="image/jpeg"/>
  <Override PartName="/ppt/media/image22.jpeg" ContentType="image/jpeg"/>
  <Override PartName="/ppt/media/image23.jpeg" ContentType="image/jpeg"/>
  <Override PartName="/ppt/media/image27.png" ContentType="image/png"/>
  <Override PartName="/ppt/media/image25.jpeg" ContentType="image/jpeg"/>
  <Override PartName="/ppt/media/image26.png" ContentType="image/png"/>
  <Override PartName="/ppt/media/image28.jpeg" ContentType="image/jpeg"/>
  <Override PartName="/ppt/media/image30.jpeg" ContentType="image/jpeg"/>
  <Override PartName="/ppt/media/image31.jpeg" ContentType="image/jpeg"/>
  <Override PartName="/ppt/media/image32.jpeg" ContentType="image/jpe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12192000" cy="6858000"/>
  <p:notesSz cx="6799262" cy="9929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 name="PlaceHolder 1"/>
          <p:cNvSpPr>
            <a:spLocks noGrp="1"/>
          </p:cNvSpPr>
          <p:nvPr>
            <p:ph type="body"/>
          </p:nvPr>
        </p:nvSpPr>
        <p:spPr>
          <a:xfrm>
            <a:off x="756000" y="5078520"/>
            <a:ext cx="6047640" cy="4811040"/>
          </a:xfrm>
          <a:prstGeom prst="rect">
            <a:avLst/>
          </a:prstGeom>
        </p:spPr>
        <p:txBody>
          <a:bodyPr lIns="0" rIns="0" tIns="0" bIns="0"/>
          <a:p>
            <a:r>
              <a:rPr lang="fr-FR" sz="2000" spc="-1" strike="noStrike">
                <a:solidFill>
                  <a:srgbClr val="000000"/>
                </a:solidFill>
                <a:uFill>
                  <a:solidFill>
                    <a:srgbClr val="ffffff"/>
                  </a:solidFill>
                </a:uFill>
                <a:latin typeface="Arial"/>
              </a:rPr>
              <a:t>Cliquez pour modifier le format des notes</a:t>
            </a:r>
            <a:endParaRPr lang="fr-FR" sz="2000" spc="-1" strike="noStrike">
              <a:solidFill>
                <a:srgbClr val="000000"/>
              </a:solidFill>
              <a:uFill>
                <a:solidFill>
                  <a:srgbClr val="ffffff"/>
                </a:solidFill>
              </a:uFill>
              <a:latin typeface="Arial"/>
            </a:endParaRPr>
          </a:p>
        </p:txBody>
      </p:sp>
      <p:sp>
        <p:nvSpPr>
          <p:cNvPr id="40" name="PlaceHolder 2"/>
          <p:cNvSpPr>
            <a:spLocks noGrp="1"/>
          </p:cNvSpPr>
          <p:nvPr>
            <p:ph type="hdr"/>
          </p:nvPr>
        </p:nvSpPr>
        <p:spPr>
          <a:xfrm>
            <a:off x="0" y="0"/>
            <a:ext cx="3280680" cy="534240"/>
          </a:xfrm>
          <a:prstGeom prst="rect">
            <a:avLst/>
          </a:prstGeom>
        </p:spPr>
        <p:txBody>
          <a:bodyPr lIns="0" rIns="0" tIns="0" bIns="0"/>
          <a:p>
            <a:r>
              <a:rPr lang="fr-FR" sz="1400" spc="-1" strike="noStrike">
                <a:solidFill>
                  <a:srgbClr val="000000"/>
                </a:solidFill>
                <a:uFill>
                  <a:solidFill>
                    <a:srgbClr val="ffffff"/>
                  </a:solidFill>
                </a:uFill>
                <a:latin typeface="Times New Roman"/>
              </a:rPr>
              <a:t>&lt;en-tête&gt;</a:t>
            </a:r>
            <a:endParaRPr lang="fr-FR" sz="1400" spc="-1" strike="noStrike">
              <a:solidFill>
                <a:srgbClr val="000000"/>
              </a:solidFill>
              <a:uFill>
                <a:solidFill>
                  <a:srgbClr val="ffffff"/>
                </a:solidFill>
              </a:uFill>
              <a:latin typeface="Times New Roman"/>
            </a:endParaRPr>
          </a:p>
        </p:txBody>
      </p:sp>
      <p:sp>
        <p:nvSpPr>
          <p:cNvPr id="41" name="PlaceHolder 3"/>
          <p:cNvSpPr>
            <a:spLocks noGrp="1"/>
          </p:cNvSpPr>
          <p:nvPr>
            <p:ph type="dt"/>
          </p:nvPr>
        </p:nvSpPr>
        <p:spPr>
          <a:xfrm>
            <a:off x="4278960" y="0"/>
            <a:ext cx="3280680" cy="534240"/>
          </a:xfrm>
          <a:prstGeom prst="rect">
            <a:avLst/>
          </a:prstGeom>
        </p:spPr>
        <p:txBody>
          <a:bodyPr lIns="0" rIns="0" tIns="0" bIns="0"/>
          <a:p>
            <a:pPr algn="r"/>
            <a:r>
              <a:rPr lang="fr-FR" sz="1400" spc="-1" strike="noStrike">
                <a:solidFill>
                  <a:srgbClr val="000000"/>
                </a:solidFill>
                <a:uFill>
                  <a:solidFill>
                    <a:srgbClr val="ffffff"/>
                  </a:solidFill>
                </a:uFill>
                <a:latin typeface="Times New Roman"/>
              </a:rPr>
              <a:t>&lt;date/heure&gt;</a:t>
            </a:r>
            <a:endParaRPr lang="fr-FR" sz="1400" spc="-1" strike="noStrike">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0" y="10157400"/>
            <a:ext cx="3280680" cy="534240"/>
          </a:xfrm>
          <a:prstGeom prst="rect">
            <a:avLst/>
          </a:prstGeom>
        </p:spPr>
        <p:txBody>
          <a:bodyPr lIns="0" rIns="0" tIns="0" bIns="0" anchor="b"/>
          <a:p>
            <a:r>
              <a:rPr lang="fr-FR" sz="1400" spc="-1" strike="noStrike">
                <a:solidFill>
                  <a:srgbClr val="000000"/>
                </a:solidFill>
                <a:uFill>
                  <a:solidFill>
                    <a:srgbClr val="ffffff"/>
                  </a:solidFill>
                </a:uFill>
                <a:latin typeface="Times New Roman"/>
              </a:rPr>
              <a:t>&lt;pied de page&gt;</a:t>
            </a:r>
            <a:endParaRPr lang="fr-FR" sz="1400" spc="-1" strike="noStrike">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4278960" y="10157400"/>
            <a:ext cx="3280680" cy="534240"/>
          </a:xfrm>
          <a:prstGeom prst="rect">
            <a:avLst/>
          </a:prstGeom>
        </p:spPr>
        <p:txBody>
          <a:bodyPr lIns="0" rIns="0" tIns="0" bIns="0" anchor="b"/>
          <a:p>
            <a:pPr algn="r"/>
            <a:fld id="{D18CB51C-CB43-41CE-9DCF-C564095713B5}" type="slidenum">
              <a:rPr lang="fr-FR" sz="1400" spc="-1" strike="noStrike">
                <a:solidFill>
                  <a:srgbClr val="000000"/>
                </a:solidFill>
                <a:uFill>
                  <a:solidFill>
                    <a:srgbClr val="ffffff"/>
                  </a:solidFill>
                </a:uFill>
                <a:latin typeface="Times New Roman"/>
              </a:rPr>
              <a:t>&lt;numéro&gt;</a:t>
            </a:fld>
            <a:endParaRPr lang="fr-FR"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1" name="PlaceHolder 1"/>
          <p:cNvSpPr>
            <a:spLocks noGrp="1"/>
          </p:cNvSpPr>
          <p:nvPr>
            <p:ph type="body"/>
          </p:nvPr>
        </p:nvSpPr>
        <p:spPr>
          <a:xfrm>
            <a:off x="680040" y="4778640"/>
            <a:ext cx="5438880" cy="3909600"/>
          </a:xfrm>
          <a:prstGeom prst="rect">
            <a:avLst/>
          </a:prstGeom>
        </p:spPr>
        <p:txBody>
          <a:bodyPr/>
          <a:p>
            <a:endParaRPr lang="fr-FR" sz="2000" spc="-1" strike="noStrike">
              <a:solidFill>
                <a:srgbClr val="000000"/>
              </a:solidFill>
              <a:uFill>
                <a:solidFill>
                  <a:srgbClr val="ffffff"/>
                </a:solidFill>
              </a:uFill>
              <a:latin typeface="Arial"/>
            </a:endParaRPr>
          </a:p>
        </p:txBody>
      </p:sp>
      <p:sp>
        <p:nvSpPr>
          <p:cNvPr id="182" name="TextShape 2"/>
          <p:cNvSpPr txBox="1"/>
          <p:nvPr/>
        </p:nvSpPr>
        <p:spPr>
          <a:xfrm>
            <a:off x="3851280" y="9431640"/>
            <a:ext cx="2945880" cy="497880"/>
          </a:xfrm>
          <a:prstGeom prst="rect">
            <a:avLst/>
          </a:prstGeom>
          <a:noFill/>
          <a:ln>
            <a:noFill/>
          </a:ln>
        </p:spPr>
        <p:txBody>
          <a:bodyPr anchor="b"/>
          <a:p>
            <a:pPr algn="r">
              <a:lnSpc>
                <a:spcPct val="100000"/>
              </a:lnSpc>
            </a:pPr>
            <a:fld id="{3597F532-F263-4CB4-8305-8995B18A3EA3}"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7" name="PlaceHolder 1"/>
          <p:cNvSpPr>
            <a:spLocks noGrp="1"/>
          </p:cNvSpPr>
          <p:nvPr>
            <p:ph type="body"/>
          </p:nvPr>
        </p:nvSpPr>
        <p:spPr>
          <a:xfrm>
            <a:off x="680040" y="4778640"/>
            <a:ext cx="5438880" cy="3909600"/>
          </a:xfrm>
          <a:prstGeom prst="rect">
            <a:avLst/>
          </a:prstGeom>
        </p:spPr>
        <p:txBody>
          <a:bodyPr/>
          <a:p>
            <a:r>
              <a:rPr lang="fr-FR" sz="2000" spc="-1" strike="noStrike">
                <a:solidFill>
                  <a:srgbClr val="000000"/>
                </a:solidFill>
                <a:uFill>
                  <a:solidFill>
                    <a:srgbClr val="ffffff"/>
                  </a:solidFill>
                </a:uFill>
                <a:latin typeface="Arial"/>
              </a:rPr>
              <a:t>Il n’y a plus de rémunération de l’EPF sur les prestations effectuées depuis le PPI 2012, mesure élargie en juin 2016, dans le cadre de la préparation du PPI 2017-2021</a:t>
            </a:r>
            <a:endParaRPr lang="fr-FR" sz="2000" spc="-1" strike="noStrike">
              <a:solidFill>
                <a:srgbClr val="000000"/>
              </a:solidFill>
              <a:uFill>
                <a:solidFill>
                  <a:srgbClr val="ffffff"/>
                </a:solidFill>
              </a:uFill>
              <a:latin typeface="Arial"/>
            </a:endParaRPr>
          </a:p>
        </p:txBody>
      </p:sp>
      <p:sp>
        <p:nvSpPr>
          <p:cNvPr id="188" name="TextShape 2"/>
          <p:cNvSpPr txBox="1"/>
          <p:nvPr/>
        </p:nvSpPr>
        <p:spPr>
          <a:xfrm>
            <a:off x="3851280" y="9431640"/>
            <a:ext cx="2945880" cy="497880"/>
          </a:xfrm>
          <a:prstGeom prst="rect">
            <a:avLst/>
          </a:prstGeom>
          <a:noFill/>
          <a:ln>
            <a:noFill/>
          </a:ln>
        </p:spPr>
        <p:txBody>
          <a:bodyPr anchor="b"/>
          <a:p>
            <a:pPr algn="r">
              <a:lnSpc>
                <a:spcPct val="100000"/>
              </a:lnSpc>
            </a:pPr>
            <a:fld id="{9A58D965-EC33-4242-81C3-97455CB135A4}"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9" name="PlaceHolder 1"/>
          <p:cNvSpPr>
            <a:spLocks noGrp="1"/>
          </p:cNvSpPr>
          <p:nvPr>
            <p:ph type="body"/>
          </p:nvPr>
        </p:nvSpPr>
        <p:spPr>
          <a:xfrm>
            <a:off x="680040" y="4778640"/>
            <a:ext cx="5438880" cy="3909600"/>
          </a:xfrm>
          <a:prstGeom prst="rect">
            <a:avLst/>
          </a:prstGeom>
        </p:spPr>
        <p:txBody>
          <a:bodyPr/>
          <a:p>
            <a:r>
              <a:rPr lang="fr-FR" sz="2000" spc="-1" strike="noStrike">
                <a:solidFill>
                  <a:srgbClr val="000000"/>
                </a:solidFill>
                <a:uFill>
                  <a:solidFill>
                    <a:srgbClr val="ffffff"/>
                  </a:solidFill>
                </a:uFill>
                <a:latin typeface="Arial"/>
              </a:rPr>
              <a:t>Des interventions soutenues en milieu urbain, conduisent à un usage plus fréquent des outils de préemption.</a:t>
            </a:r>
            <a:endParaRPr lang="fr-FR" sz="2000" spc="-1" strike="noStrike">
              <a:solidFill>
                <a:srgbClr val="000000"/>
              </a:solidFill>
              <a:uFill>
                <a:solidFill>
                  <a:srgbClr val="ffffff"/>
                </a:solidFill>
              </a:uFill>
              <a:latin typeface="Arial"/>
            </a:endParaRPr>
          </a:p>
          <a:p>
            <a:r>
              <a:rPr lang="fr-FR" sz="2000" spc="-1" strike="noStrike">
                <a:solidFill>
                  <a:srgbClr val="000000"/>
                </a:solidFill>
                <a:uFill>
                  <a:solidFill>
                    <a:srgbClr val="ffffff"/>
                  </a:solidFill>
                </a:uFill>
                <a:latin typeface="Arial"/>
              </a:rPr>
              <a:t>En revanche, on constate que la grande majorité des acquisitions réalisées par l’EPF se négocient dans un cadre amiable : sans ou avec DUP</a:t>
            </a:r>
            <a:endParaRPr lang="fr-FR" sz="2000" spc="-1" strike="noStrike">
              <a:solidFill>
                <a:srgbClr val="000000"/>
              </a:solidFill>
              <a:uFill>
                <a:solidFill>
                  <a:srgbClr val="ffffff"/>
                </a:solidFill>
              </a:uFill>
              <a:latin typeface="Arial"/>
            </a:endParaRPr>
          </a:p>
        </p:txBody>
      </p:sp>
      <p:sp>
        <p:nvSpPr>
          <p:cNvPr id="190" name="TextShape 2"/>
          <p:cNvSpPr txBox="1"/>
          <p:nvPr/>
        </p:nvSpPr>
        <p:spPr>
          <a:xfrm>
            <a:off x="3851280" y="9431640"/>
            <a:ext cx="2945880" cy="497880"/>
          </a:xfrm>
          <a:prstGeom prst="rect">
            <a:avLst/>
          </a:prstGeom>
          <a:noFill/>
          <a:ln>
            <a:noFill/>
          </a:ln>
        </p:spPr>
        <p:txBody>
          <a:bodyPr anchor="b"/>
          <a:p>
            <a:pPr algn="r">
              <a:lnSpc>
                <a:spcPct val="100000"/>
              </a:lnSpc>
            </a:pPr>
            <a:fld id="{B4F34F0F-A5D4-4EE1-A88D-AD4A6657900E}"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1" name="PlaceHolder 1"/>
          <p:cNvSpPr>
            <a:spLocks noGrp="1"/>
          </p:cNvSpPr>
          <p:nvPr>
            <p:ph type="body"/>
          </p:nvPr>
        </p:nvSpPr>
        <p:spPr>
          <a:xfrm>
            <a:off x="680040" y="4778640"/>
            <a:ext cx="5438880" cy="3909600"/>
          </a:xfrm>
          <a:prstGeom prst="rect">
            <a:avLst/>
          </a:prstGeom>
        </p:spPr>
        <p:txBody>
          <a:bodyPr/>
          <a:p>
            <a:r>
              <a:rPr lang="fr-FR" sz="2000" spc="-1" strike="noStrike">
                <a:solidFill>
                  <a:srgbClr val="000000"/>
                </a:solidFill>
                <a:uFill>
                  <a:solidFill>
                    <a:srgbClr val="ffffff"/>
                  </a:solidFill>
                </a:uFill>
                <a:latin typeface="Arial"/>
              </a:rPr>
              <a:t>Les inspecteurs fonciers ont des secteurs attitrés sur lesquels ils interviennent régulièrement ce qui leur permet de connaître le contexte local et les interlocuteurs. Permanence des interlocuteurs</a:t>
            </a:r>
            <a:endParaRPr lang="fr-FR" sz="2000" spc="-1" strike="noStrike">
              <a:solidFill>
                <a:srgbClr val="000000"/>
              </a:solidFill>
              <a:uFill>
                <a:solidFill>
                  <a:srgbClr val="ffffff"/>
                </a:solidFill>
              </a:uFill>
              <a:latin typeface="Arial"/>
            </a:endParaRPr>
          </a:p>
          <a:p>
            <a:r>
              <a:rPr lang="fr-FR" sz="2000" spc="-1" strike="noStrike">
                <a:solidFill>
                  <a:srgbClr val="000000"/>
                </a:solidFill>
                <a:uFill>
                  <a:solidFill>
                    <a:srgbClr val="ffffff"/>
                  </a:solidFill>
                </a:uFill>
                <a:latin typeface="Arial"/>
              </a:rPr>
              <a:t>L’objectif des démarches poursuivies est de donner à la collectivité partenaire la connaissance la plus complète possible des contraintes que va apporter le bien à la réalisation du projet d’aménagement et notamment en ce qui concerne les anciens sites industriels. La poursuite des opérations ne se fait qu’en accord avec la collectivité lorsque ces contraintes sont fortes.</a:t>
            </a:r>
            <a:endParaRPr lang="fr-FR" sz="2000" spc="-1" strike="noStrike">
              <a:solidFill>
                <a:srgbClr val="000000"/>
              </a:solidFill>
              <a:uFill>
                <a:solidFill>
                  <a:srgbClr val="ffffff"/>
                </a:solidFill>
              </a:uFill>
              <a:latin typeface="Arial"/>
            </a:endParaRPr>
          </a:p>
          <a:p>
            <a:r>
              <a:rPr lang="fr-FR" sz="2000" spc="-1" strike="noStrike">
                <a:solidFill>
                  <a:srgbClr val="000000"/>
                </a:solidFill>
                <a:uFill>
                  <a:solidFill>
                    <a:srgbClr val="ffffff"/>
                  </a:solidFill>
                </a:uFill>
                <a:latin typeface="Arial"/>
              </a:rPr>
              <a:t>L’évaluation de France Domaine est le cadre dans lequel doit s’inscrire obligatoirement la négociation de l’EPF. Il ne lui est pas possible d’acquérir à un prix supérieur dans le cadre d’une négociation menée par la collectivité, malgré que celle-ci ne soit pas tenue de suivre strictement cet avis.</a:t>
            </a:r>
            <a:endParaRPr lang="fr-FR" sz="2000" spc="-1" strike="noStrike">
              <a:solidFill>
                <a:srgbClr val="000000"/>
              </a:solidFill>
              <a:uFill>
                <a:solidFill>
                  <a:srgbClr val="ffffff"/>
                </a:solidFill>
              </a:uFill>
              <a:latin typeface="Arial"/>
            </a:endParaRPr>
          </a:p>
        </p:txBody>
      </p:sp>
      <p:sp>
        <p:nvSpPr>
          <p:cNvPr id="192" name="TextShape 2"/>
          <p:cNvSpPr txBox="1"/>
          <p:nvPr/>
        </p:nvSpPr>
        <p:spPr>
          <a:xfrm>
            <a:off x="3851280" y="9431640"/>
            <a:ext cx="2945880" cy="497880"/>
          </a:xfrm>
          <a:prstGeom prst="rect">
            <a:avLst/>
          </a:prstGeom>
          <a:noFill/>
          <a:ln>
            <a:noFill/>
          </a:ln>
        </p:spPr>
        <p:txBody>
          <a:bodyPr anchor="b"/>
          <a:p>
            <a:pPr algn="r">
              <a:lnSpc>
                <a:spcPct val="100000"/>
              </a:lnSpc>
            </a:pPr>
            <a:fld id="{95361541-8AD0-4A17-B2BE-0CCE31F666B1}"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3" name="PlaceHolder 1"/>
          <p:cNvSpPr>
            <a:spLocks noGrp="1"/>
          </p:cNvSpPr>
          <p:nvPr>
            <p:ph type="body"/>
          </p:nvPr>
        </p:nvSpPr>
        <p:spPr>
          <a:xfrm>
            <a:off x="680040" y="4778640"/>
            <a:ext cx="5438880" cy="3909600"/>
          </a:xfrm>
          <a:prstGeom prst="rect">
            <a:avLst/>
          </a:prstGeom>
        </p:spPr>
        <p:txBody>
          <a:bodyPr/>
          <a:p>
            <a:endParaRPr lang="fr-FR" sz="2000" spc="-1" strike="noStrike">
              <a:solidFill>
                <a:srgbClr val="000000"/>
              </a:solidFill>
              <a:uFill>
                <a:solidFill>
                  <a:srgbClr val="ffffff"/>
                </a:solidFill>
              </a:uFill>
              <a:latin typeface="Arial"/>
            </a:endParaRPr>
          </a:p>
        </p:txBody>
      </p:sp>
      <p:sp>
        <p:nvSpPr>
          <p:cNvPr id="194" name="TextShape 2"/>
          <p:cNvSpPr txBox="1"/>
          <p:nvPr/>
        </p:nvSpPr>
        <p:spPr>
          <a:xfrm>
            <a:off x="3851280" y="9431640"/>
            <a:ext cx="2945880" cy="497880"/>
          </a:xfrm>
          <a:prstGeom prst="rect">
            <a:avLst/>
          </a:prstGeom>
          <a:noFill/>
          <a:ln>
            <a:noFill/>
          </a:ln>
        </p:spPr>
        <p:txBody>
          <a:bodyPr anchor="b"/>
          <a:p>
            <a:pPr algn="r">
              <a:lnSpc>
                <a:spcPct val="100000"/>
              </a:lnSpc>
            </a:pPr>
            <a:fld id="{07B76435-4BD5-41BC-A9F6-71F460C32A95}"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5" name="PlaceHolder 1"/>
          <p:cNvSpPr>
            <a:spLocks noGrp="1"/>
          </p:cNvSpPr>
          <p:nvPr>
            <p:ph type="body"/>
          </p:nvPr>
        </p:nvSpPr>
        <p:spPr>
          <a:xfrm>
            <a:off x="680040" y="4778640"/>
            <a:ext cx="5438880" cy="3909600"/>
          </a:xfrm>
          <a:prstGeom prst="rect">
            <a:avLst/>
          </a:prstGeom>
        </p:spPr>
        <p:txBody>
          <a:bodyPr/>
          <a:p>
            <a:r>
              <a:rPr lang="fr-FR" sz="2000" spc="-1" strike="noStrike">
                <a:solidFill>
                  <a:srgbClr val="000000"/>
                </a:solidFill>
                <a:uFill>
                  <a:solidFill>
                    <a:srgbClr val="ffffff"/>
                  </a:solidFill>
                </a:uFill>
                <a:latin typeface="Arial"/>
              </a:rPr>
              <a:t>La préparation du dossier d’enquête d’utilité publique se fait en relation avec l’aménageur ou le bureau d’études de la collectivité ou directement les services de la collectivité</a:t>
            </a:r>
            <a:endParaRPr lang="fr-FR" sz="2000" spc="-1" strike="noStrike">
              <a:solidFill>
                <a:srgbClr val="000000"/>
              </a:solidFill>
              <a:uFill>
                <a:solidFill>
                  <a:srgbClr val="ffffff"/>
                </a:solidFill>
              </a:uFill>
              <a:latin typeface="Arial"/>
            </a:endParaRPr>
          </a:p>
        </p:txBody>
      </p:sp>
      <p:sp>
        <p:nvSpPr>
          <p:cNvPr id="196" name="TextShape 2"/>
          <p:cNvSpPr txBox="1"/>
          <p:nvPr/>
        </p:nvSpPr>
        <p:spPr>
          <a:xfrm>
            <a:off x="3851280" y="9431640"/>
            <a:ext cx="2945880" cy="497880"/>
          </a:xfrm>
          <a:prstGeom prst="rect">
            <a:avLst/>
          </a:prstGeom>
          <a:noFill/>
          <a:ln>
            <a:noFill/>
          </a:ln>
        </p:spPr>
        <p:txBody>
          <a:bodyPr anchor="b"/>
          <a:p>
            <a:pPr algn="r">
              <a:lnSpc>
                <a:spcPct val="100000"/>
              </a:lnSpc>
            </a:pPr>
            <a:fld id="{24735977-6591-4192-A099-9BF173DBA55A}"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7" name="PlaceHolder 1"/>
          <p:cNvSpPr>
            <a:spLocks noGrp="1"/>
          </p:cNvSpPr>
          <p:nvPr>
            <p:ph type="body"/>
          </p:nvPr>
        </p:nvSpPr>
        <p:spPr>
          <a:xfrm>
            <a:off x="680040" y="4778640"/>
            <a:ext cx="5438880" cy="3909600"/>
          </a:xfrm>
          <a:prstGeom prst="rect">
            <a:avLst/>
          </a:prstGeom>
        </p:spPr>
        <p:txBody>
          <a:bodyPr/>
          <a:p>
            <a:r>
              <a:rPr lang="fr-FR" sz="2000" spc="-1" strike="noStrike">
                <a:solidFill>
                  <a:srgbClr val="000000"/>
                </a:solidFill>
                <a:uFill>
                  <a:solidFill>
                    <a:srgbClr val="ffffff"/>
                  </a:solidFill>
                </a:uFill>
                <a:latin typeface="Arial"/>
              </a:rPr>
              <a:t>Présentation de la fiche PAF</a:t>
            </a:r>
            <a:endParaRPr lang="fr-FR" sz="2000" spc="-1" strike="noStrike">
              <a:solidFill>
                <a:srgbClr val="000000"/>
              </a:solidFill>
              <a:uFill>
                <a:solidFill>
                  <a:srgbClr val="ffffff"/>
                </a:solidFill>
              </a:uFill>
              <a:latin typeface="Arial"/>
            </a:endParaRPr>
          </a:p>
        </p:txBody>
      </p:sp>
      <p:sp>
        <p:nvSpPr>
          <p:cNvPr id="198" name="TextShape 2"/>
          <p:cNvSpPr txBox="1"/>
          <p:nvPr/>
        </p:nvSpPr>
        <p:spPr>
          <a:xfrm>
            <a:off x="3851280" y="9431640"/>
            <a:ext cx="2945880" cy="497880"/>
          </a:xfrm>
          <a:prstGeom prst="rect">
            <a:avLst/>
          </a:prstGeom>
          <a:noFill/>
          <a:ln>
            <a:noFill/>
          </a:ln>
        </p:spPr>
        <p:txBody>
          <a:bodyPr anchor="b"/>
          <a:p>
            <a:pPr algn="r">
              <a:lnSpc>
                <a:spcPct val="100000"/>
              </a:lnSpc>
            </a:pPr>
            <a:fld id="{A76114CC-579D-4529-85E4-863EAA655E23}"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3" name="PlaceHolder 1"/>
          <p:cNvSpPr>
            <a:spLocks noGrp="1"/>
          </p:cNvSpPr>
          <p:nvPr>
            <p:ph type="body"/>
          </p:nvPr>
        </p:nvSpPr>
        <p:spPr>
          <a:xfrm>
            <a:off x="680040" y="4778640"/>
            <a:ext cx="5438880" cy="3909600"/>
          </a:xfrm>
          <a:prstGeom prst="rect">
            <a:avLst/>
          </a:prstGeom>
        </p:spPr>
        <p:txBody>
          <a:bodyPr/>
          <a:p>
            <a:endParaRPr lang="fr-FR" sz="2000" spc="-1" strike="noStrike">
              <a:solidFill>
                <a:srgbClr val="000000"/>
              </a:solidFill>
              <a:uFill>
                <a:solidFill>
                  <a:srgbClr val="ffffff"/>
                </a:solidFill>
              </a:uFill>
              <a:latin typeface="Arial"/>
            </a:endParaRPr>
          </a:p>
        </p:txBody>
      </p:sp>
      <p:sp>
        <p:nvSpPr>
          <p:cNvPr id="184" name="TextShape 2"/>
          <p:cNvSpPr txBox="1"/>
          <p:nvPr/>
        </p:nvSpPr>
        <p:spPr>
          <a:xfrm>
            <a:off x="3851280" y="9431640"/>
            <a:ext cx="2945880" cy="497880"/>
          </a:xfrm>
          <a:prstGeom prst="rect">
            <a:avLst/>
          </a:prstGeom>
          <a:noFill/>
          <a:ln>
            <a:noFill/>
          </a:ln>
        </p:spPr>
        <p:txBody>
          <a:bodyPr anchor="b"/>
          <a:p>
            <a:pPr algn="r">
              <a:lnSpc>
                <a:spcPct val="100000"/>
              </a:lnSpc>
            </a:pPr>
            <a:fld id="{BD33F3A7-076A-4B40-B4CB-BFC588D42E11}"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5" name="PlaceHolder 1"/>
          <p:cNvSpPr>
            <a:spLocks noGrp="1"/>
          </p:cNvSpPr>
          <p:nvPr>
            <p:ph type="body"/>
          </p:nvPr>
        </p:nvSpPr>
        <p:spPr>
          <a:xfrm>
            <a:off x="680040" y="4778640"/>
            <a:ext cx="5438880" cy="3909600"/>
          </a:xfrm>
          <a:prstGeom prst="rect">
            <a:avLst/>
          </a:prstGeom>
        </p:spPr>
        <p:txBody>
          <a:bodyPr/>
          <a:p>
            <a:r>
              <a:rPr lang="fr-FR" sz="2000" spc="-1" strike="noStrike">
                <a:solidFill>
                  <a:srgbClr val="000000"/>
                </a:solidFill>
                <a:uFill>
                  <a:solidFill>
                    <a:srgbClr val="ffffff"/>
                  </a:solidFill>
                </a:uFill>
                <a:latin typeface="Arial"/>
              </a:rPr>
              <a:t>Voir fiche guide du partenariat</a:t>
            </a:r>
            <a:endParaRPr lang="fr-FR" sz="2000" spc="-1" strike="noStrike">
              <a:solidFill>
                <a:srgbClr val="000000"/>
              </a:solidFill>
              <a:uFill>
                <a:solidFill>
                  <a:srgbClr val="ffffff"/>
                </a:solidFill>
              </a:uFill>
              <a:latin typeface="Arial"/>
            </a:endParaRPr>
          </a:p>
        </p:txBody>
      </p:sp>
      <p:sp>
        <p:nvSpPr>
          <p:cNvPr id="186" name="TextShape 2"/>
          <p:cNvSpPr txBox="1"/>
          <p:nvPr/>
        </p:nvSpPr>
        <p:spPr>
          <a:xfrm>
            <a:off x="3851280" y="9431640"/>
            <a:ext cx="2945880" cy="497880"/>
          </a:xfrm>
          <a:prstGeom prst="rect">
            <a:avLst/>
          </a:prstGeom>
          <a:noFill/>
          <a:ln>
            <a:noFill/>
          </a:ln>
        </p:spPr>
        <p:txBody>
          <a:bodyPr anchor="b"/>
          <a:p>
            <a:pPr algn="r">
              <a:lnSpc>
                <a:spcPct val="100000"/>
              </a:lnSpc>
            </a:pPr>
            <a:fld id="{9A0DB6E6-A054-4F22-B838-CF4817573552}" type="slidenum">
              <a:rPr lang="fr-FR" sz="1200" spc="-1" strike="noStrike">
                <a:solidFill>
                  <a:srgbClr val="000000"/>
                </a:solidFill>
                <a:uFill>
                  <a:solidFill>
                    <a:srgbClr val="ffffff"/>
                  </a:solidFill>
                </a:uFill>
                <a:latin typeface="+mn-lt"/>
                <a:ea typeface="+mn-ea"/>
              </a:rPr>
              <a:t>&lt;numéro&gt;</a:t>
            </a:fld>
            <a:endParaRPr lang="fr-FR" sz="14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32" name="PlaceHolder 4"/>
          <p:cNvSpPr>
            <a:spLocks noGrp="1"/>
          </p:cNvSpPr>
          <p:nvPr>
            <p:ph type="body"/>
          </p:nvPr>
        </p:nvSpPr>
        <p:spPr>
          <a:xfrm>
            <a:off x="6231960" y="368208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33" name="PlaceHolder 5"/>
          <p:cNvSpPr>
            <a:spLocks noGrp="1"/>
          </p:cNvSpPr>
          <p:nvPr>
            <p:ph type="body"/>
          </p:nvPr>
        </p:nvSpPr>
        <p:spPr>
          <a:xfrm>
            <a:off x="609480" y="368208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35" name="PlaceHolder 2"/>
          <p:cNvSpPr>
            <a:spLocks noGrp="1"/>
          </p:cNvSpPr>
          <p:nvPr>
            <p:ph type="body"/>
          </p:nvPr>
        </p:nvSpPr>
        <p:spPr>
          <a:xfrm>
            <a:off x="609480" y="1604520"/>
            <a:ext cx="10972440" cy="397728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36" name="PlaceHolder 3"/>
          <p:cNvSpPr>
            <a:spLocks noGrp="1"/>
          </p:cNvSpPr>
          <p:nvPr>
            <p:ph type="body"/>
          </p:nvPr>
        </p:nvSpPr>
        <p:spPr>
          <a:xfrm>
            <a:off x="609480" y="1604520"/>
            <a:ext cx="10972440" cy="397728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pic>
        <p:nvPicPr>
          <p:cNvPr id="37" name="" descr=""/>
          <p:cNvPicPr/>
          <p:nvPr/>
        </p:nvPicPr>
        <p:blipFill>
          <a:blip r:embed="rId2"/>
          <a:stretch/>
        </p:blipFill>
        <p:spPr>
          <a:xfrm>
            <a:off x="3602880" y="1604520"/>
            <a:ext cx="4984920" cy="3977280"/>
          </a:xfrm>
          <a:prstGeom prst="rect">
            <a:avLst/>
          </a:prstGeom>
          <a:ln>
            <a:noFill/>
          </a:ln>
        </p:spPr>
      </p:pic>
      <p:pic>
        <p:nvPicPr>
          <p:cNvPr id="38" name="" descr=""/>
          <p:cNvPicPr/>
          <p:nvPr/>
        </p:nvPicPr>
        <p:blipFill>
          <a:blip r:embed="rId3"/>
          <a:stretch/>
        </p:blipFill>
        <p:spPr>
          <a:xfrm>
            <a:off x="3602880" y="1604520"/>
            <a:ext cx="4984920" cy="3977280"/>
          </a:xfrm>
          <a:prstGeom prst="rect">
            <a:avLst/>
          </a:prstGeom>
          <a:ln>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p>
            <a:pPr algn="ctr"/>
            <a:endParaRPr lang="fr-FR" sz="32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rIns="0" tIns="0" bIns="0" anchor="ctr"/>
          <a:p>
            <a:pPr algn="ctr"/>
            <a:endParaRPr lang="fr-FR"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16" name="PlaceHolder 3"/>
          <p:cNvSpPr>
            <a:spLocks noGrp="1"/>
          </p:cNvSpPr>
          <p:nvPr>
            <p:ph type="body"/>
          </p:nvPr>
        </p:nvSpPr>
        <p:spPr>
          <a:xfrm>
            <a:off x="609480" y="368208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17" name="PlaceHolder 4"/>
          <p:cNvSpPr>
            <a:spLocks noGrp="1"/>
          </p:cNvSpPr>
          <p:nvPr>
            <p:ph type="body"/>
          </p:nvPr>
        </p:nvSpPr>
        <p:spPr>
          <a:xfrm>
            <a:off x="6231960" y="1604520"/>
            <a:ext cx="5354280" cy="397728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p>
            <a:endParaRPr lang="fr-FR" sz="2800" spc="-1" strike="noStrike">
              <a:solidFill>
                <a:srgbClr val="000000"/>
              </a:solidFill>
              <a:uFill>
                <a:solidFill>
                  <a:srgbClr val="ffffff"/>
                </a:solidFill>
              </a:u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0" name="Picture 2" descr=""/>
          <p:cNvPicPr/>
          <p:nvPr/>
        </p:nvPicPr>
        <p:blipFill>
          <a:blip r:embed="rId2"/>
          <a:stretch/>
        </p:blipFill>
        <p:spPr>
          <a:xfrm>
            <a:off x="411840" y="5602320"/>
            <a:ext cx="863280" cy="912600"/>
          </a:xfrm>
          <a:prstGeom prst="rect">
            <a:avLst/>
          </a:prstGeom>
          <a:ln>
            <a:noFill/>
          </a:ln>
        </p:spPr>
      </p:pic>
      <p:pic>
        <p:nvPicPr>
          <p:cNvPr id="1" name="Image 9" descr=""/>
          <p:cNvPicPr/>
          <p:nvPr/>
        </p:nvPicPr>
        <p:blipFill>
          <a:blip r:embed="rId3"/>
          <a:stretch/>
        </p:blipFill>
        <p:spPr>
          <a:xfrm>
            <a:off x="10261800" y="0"/>
            <a:ext cx="1758240" cy="6857640"/>
          </a:xfrm>
          <a:prstGeom prst="rect">
            <a:avLst/>
          </a:prstGeom>
          <a:ln>
            <a:noFill/>
          </a:ln>
        </p:spPr>
      </p:pic>
      <p:pic>
        <p:nvPicPr>
          <p:cNvPr id="2" name="Image 1" descr=""/>
          <p:cNvPicPr/>
          <p:nvPr/>
        </p:nvPicPr>
        <p:blipFill>
          <a:blip r:embed="rId4"/>
          <a:stretch/>
        </p:blipFill>
        <p:spPr>
          <a:xfrm>
            <a:off x="10033560" y="6287040"/>
            <a:ext cx="456120" cy="456120"/>
          </a:xfrm>
          <a:prstGeom prst="rect">
            <a:avLst/>
          </a:prstGeom>
          <a:ln>
            <a:noFill/>
          </a:ln>
        </p:spPr>
      </p:pic>
      <p:sp>
        <p:nvSpPr>
          <p:cNvPr id="3" name="PlaceHolder 1"/>
          <p:cNvSpPr>
            <a:spLocks noGrp="1"/>
          </p:cNvSpPr>
          <p:nvPr>
            <p:ph type="title"/>
          </p:nvPr>
        </p:nvSpPr>
        <p:spPr>
          <a:xfrm>
            <a:off x="609480" y="273600"/>
            <a:ext cx="10972440" cy="1144800"/>
          </a:xfrm>
          <a:prstGeom prst="rect">
            <a:avLst/>
          </a:prstGeom>
        </p:spPr>
        <p:txBody>
          <a:bodyPr lIns="0" rIns="0" tIns="0" bIns="0" anchor="ctr"/>
          <a:p>
            <a:r>
              <a:rPr lang="fr-FR" sz="1800" spc="-1" strike="noStrike">
                <a:solidFill>
                  <a:srgbClr val="000000"/>
                </a:solidFill>
                <a:uFill>
                  <a:solidFill>
                    <a:srgbClr val="ffffff"/>
                  </a:solidFill>
                </a:uFill>
                <a:latin typeface="Calibri"/>
              </a:rPr>
              <a:t>Cliquez pour éditer le format du texte-titre</a:t>
            </a:r>
            <a:endParaRPr lang="fr-FR" sz="1800" spc="-1" strike="noStrike">
              <a:solidFill>
                <a:srgbClr val="000000"/>
              </a:solidFill>
              <a:uFill>
                <a:solidFill>
                  <a:srgbClr val="ffffff"/>
                </a:solidFill>
              </a:uFill>
              <a:latin typeface="Calibri"/>
            </a:endParaRPr>
          </a:p>
        </p:txBody>
      </p:sp>
      <p:sp>
        <p:nvSpPr>
          <p:cNvPr id="4" name="PlaceHolder 2"/>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lang="fr-FR" sz="2800" spc="-1" strike="noStrike">
                <a:solidFill>
                  <a:srgbClr val="000000"/>
                </a:solidFill>
                <a:uFill>
                  <a:solidFill>
                    <a:srgbClr val="ffffff"/>
                  </a:solidFill>
                </a:uFill>
                <a:latin typeface="Calibri"/>
              </a:rPr>
              <a:t>Cliquez pour éditer le format du plan de texte</a:t>
            </a:r>
            <a:endParaRPr lang="fr-FR"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lang="fr-FR" sz="2000" spc="-1" strike="noStrike">
                <a:solidFill>
                  <a:srgbClr val="000000"/>
                </a:solidFill>
                <a:uFill>
                  <a:solidFill>
                    <a:srgbClr val="ffffff"/>
                  </a:solidFill>
                </a:uFill>
                <a:latin typeface="Calibri"/>
              </a:rPr>
              <a:t>Second niveau de plan</a:t>
            </a:r>
            <a:endParaRPr lang="fr-FR" sz="20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lang="fr-FR" sz="1800" spc="-1" strike="noStrike">
                <a:solidFill>
                  <a:srgbClr val="000000"/>
                </a:solidFill>
                <a:uFill>
                  <a:solidFill>
                    <a:srgbClr val="ffffff"/>
                  </a:solidFill>
                </a:uFill>
                <a:latin typeface="Calibri"/>
              </a:rPr>
              <a:t>Troisième niveau de plan</a:t>
            </a:r>
            <a:endParaRPr lang="fr-FR" sz="1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lang="fr-FR" sz="1800" spc="-1" strike="noStrike">
                <a:solidFill>
                  <a:srgbClr val="000000"/>
                </a:solidFill>
                <a:uFill>
                  <a:solidFill>
                    <a:srgbClr val="ffffff"/>
                  </a:solidFill>
                </a:uFill>
                <a:latin typeface="Calibri"/>
              </a:rPr>
              <a:t>Quatrième niveau de plan</a:t>
            </a:r>
            <a:endParaRPr lang="fr-FR" sz="1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lang="fr-FR" sz="2000" spc="-1" strike="noStrike">
                <a:solidFill>
                  <a:srgbClr val="000000"/>
                </a:solidFill>
                <a:uFill>
                  <a:solidFill>
                    <a:srgbClr val="ffffff"/>
                  </a:solidFill>
                </a:uFill>
                <a:latin typeface="Calibri"/>
              </a:rPr>
              <a:t>Cinquième niveau de plan</a:t>
            </a:r>
            <a:endParaRPr lang="fr-FR"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lang="fr-FR" sz="2000" spc="-1" strike="noStrike">
                <a:solidFill>
                  <a:srgbClr val="000000"/>
                </a:solidFill>
                <a:uFill>
                  <a:solidFill>
                    <a:srgbClr val="ffffff"/>
                  </a:solidFill>
                </a:uFill>
                <a:latin typeface="Calibri"/>
              </a:rPr>
              <a:t>Sixième niveau de plan</a:t>
            </a:r>
            <a:endParaRPr lang="fr-FR"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lang="fr-FR" sz="2000" spc="-1" strike="noStrike">
                <a:solidFill>
                  <a:srgbClr val="000000"/>
                </a:solidFill>
                <a:uFill>
                  <a:solidFill>
                    <a:srgbClr val="ffffff"/>
                  </a:solidFill>
                </a:uFill>
                <a:latin typeface="Calibri"/>
              </a:rPr>
              <a:t>Septième niveau de plan</a:t>
            </a:r>
            <a:endParaRPr lang="fr-FR"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s/_rels/slide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 name="CustomShape 1"/>
          <p:cNvSpPr/>
          <p:nvPr/>
        </p:nvSpPr>
        <p:spPr>
          <a:xfrm>
            <a:off x="1355400" y="0"/>
            <a:ext cx="108360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5" name="Image 6" descr=""/>
          <p:cNvPicPr/>
          <p:nvPr/>
        </p:nvPicPr>
        <p:blipFill>
          <a:blip r:embed="rId1"/>
          <a:stretch/>
        </p:blipFill>
        <p:spPr>
          <a:xfrm>
            <a:off x="5088240" y="0"/>
            <a:ext cx="1758240" cy="6857640"/>
          </a:xfrm>
          <a:prstGeom prst="rect">
            <a:avLst/>
          </a:prstGeom>
          <a:ln>
            <a:noFill/>
          </a:ln>
        </p:spPr>
      </p:pic>
      <p:sp>
        <p:nvSpPr>
          <p:cNvPr id="46" name="CustomShape 2"/>
          <p:cNvSpPr/>
          <p:nvPr/>
        </p:nvSpPr>
        <p:spPr>
          <a:xfrm>
            <a:off x="181080" y="1473480"/>
            <a:ext cx="5086800" cy="821520"/>
          </a:xfrm>
          <a:prstGeom prst="rect">
            <a:avLst/>
          </a:prstGeom>
          <a:noFill/>
          <a:ln>
            <a:noFill/>
          </a:ln>
        </p:spPr>
        <p:style>
          <a:lnRef idx="0"/>
          <a:fillRef idx="0"/>
          <a:effectRef idx="0"/>
          <a:fontRef idx="minor"/>
        </p:style>
        <p:txBody>
          <a:bodyPr lIns="90000" rIns="90000" tIns="45000" bIns="45000"/>
          <a:p>
            <a:pPr algn="r">
              <a:lnSpc>
                <a:spcPct val="100000"/>
              </a:lnSpc>
            </a:pPr>
            <a:r>
              <a:rPr b="1" lang="fr-FR" sz="4800" spc="-1" strike="noStrike">
                <a:solidFill>
                  <a:srgbClr val="2f5597"/>
                </a:solidFill>
                <a:uFill>
                  <a:solidFill>
                    <a:srgbClr val="ffffff"/>
                  </a:solidFill>
                </a:uFill>
                <a:latin typeface="Trebuchet MS"/>
              </a:rPr>
              <a:t>L’action foncière</a:t>
            </a:r>
            <a:endParaRPr lang="fr-FR" sz="1800" spc="-1" strike="noStrike">
              <a:solidFill>
                <a:srgbClr val="000000"/>
              </a:solidFill>
              <a:uFill>
                <a:solidFill>
                  <a:srgbClr val="ffffff"/>
                </a:solidFill>
              </a:uFill>
              <a:latin typeface="Arial"/>
            </a:endParaRPr>
          </a:p>
        </p:txBody>
      </p:sp>
      <p:pic>
        <p:nvPicPr>
          <p:cNvPr id="47" name="Image 3" descr=""/>
          <p:cNvPicPr/>
          <p:nvPr/>
        </p:nvPicPr>
        <p:blipFill>
          <a:blip r:embed="rId2"/>
          <a:stretch/>
        </p:blipFill>
        <p:spPr>
          <a:xfrm>
            <a:off x="802080" y="3072240"/>
            <a:ext cx="2252880" cy="1130760"/>
          </a:xfrm>
          <a:prstGeom prst="rect">
            <a:avLst/>
          </a:prstGeom>
          <a:ln>
            <a:noFill/>
          </a:ln>
        </p:spPr>
      </p:pic>
      <p:pic>
        <p:nvPicPr>
          <p:cNvPr id="48" name="Image 9" descr=""/>
          <p:cNvPicPr/>
          <p:nvPr/>
        </p:nvPicPr>
        <p:blipFill>
          <a:blip r:embed="rId3"/>
          <a:srcRect l="0" t="25054" r="0" b="0"/>
          <a:stretch/>
        </p:blipFill>
        <p:spPr>
          <a:xfrm>
            <a:off x="3055320" y="3072240"/>
            <a:ext cx="2260080" cy="1130760"/>
          </a:xfrm>
          <a:prstGeom prst="rect">
            <a:avLst/>
          </a:prstGeom>
          <a:ln>
            <a:noFill/>
          </a:ln>
        </p:spPr>
      </p:pic>
      <p:sp>
        <p:nvSpPr>
          <p:cNvPr id="49" name="CustomShape 3"/>
          <p:cNvSpPr/>
          <p:nvPr/>
        </p:nvSpPr>
        <p:spPr>
          <a:xfrm>
            <a:off x="7453440" y="6235920"/>
            <a:ext cx="3582360" cy="364680"/>
          </a:xfrm>
          <a:prstGeom prst="rect">
            <a:avLst/>
          </a:prstGeom>
          <a:noFill/>
          <a:ln>
            <a:noFill/>
          </a:ln>
        </p:spPr>
        <p:style>
          <a:lnRef idx="0"/>
          <a:fillRef idx="0"/>
          <a:effectRef idx="0"/>
          <a:fontRef idx="minor"/>
        </p:style>
        <p:txBody>
          <a:bodyPr lIns="90000" rIns="90000" tIns="45000" bIns="45000"/>
          <a:p>
            <a:pPr>
              <a:lnSpc>
                <a:spcPct val="100000"/>
              </a:lnSpc>
            </a:pPr>
            <a:r>
              <a:rPr lang="fr-FR" sz="1800" spc="-1" strike="noStrike">
                <a:solidFill>
                  <a:srgbClr val="000000"/>
                </a:solidFill>
                <a:uFill>
                  <a:solidFill>
                    <a:srgbClr val="ffffff"/>
                  </a:solidFill>
                </a:uFill>
                <a:latin typeface="Calibri"/>
              </a:rPr>
              <a:t>Présentation du 23 février 2017</a:t>
            </a:r>
            <a:endParaRPr lang="fr-FR" sz="1800" spc="-1" strike="noStrike">
              <a:solidFill>
                <a:srgbClr val="000000"/>
              </a:solidFill>
              <a:uFill>
                <a:solidFill>
                  <a:srgbClr val="ffffff"/>
                </a:solidFill>
              </a:uFill>
              <a:latin typeface="Arial"/>
            </a:endParaRPr>
          </a:p>
        </p:txBody>
      </p:sp>
    </p:spTree>
  </p:cSld>
  <p:transition spd="med">
    <p:fade/>
  </p:transition>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 name="CustomShape 1"/>
          <p:cNvSpPr/>
          <p:nvPr/>
        </p:nvSpPr>
        <p:spPr>
          <a:xfrm>
            <a:off x="336960" y="184320"/>
            <a:ext cx="69368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2-2 les conditions de portage</a:t>
            </a:r>
            <a:endParaRPr lang="fr-FR" sz="1800" spc="-1" strike="noStrike">
              <a:solidFill>
                <a:srgbClr val="000000"/>
              </a:solidFill>
              <a:uFill>
                <a:solidFill>
                  <a:srgbClr val="ffffff"/>
                </a:solidFill>
              </a:uFill>
              <a:latin typeface="Arial"/>
            </a:endParaRPr>
          </a:p>
        </p:txBody>
      </p:sp>
      <p:sp>
        <p:nvSpPr>
          <p:cNvPr id="88" name="Line 2"/>
          <p:cNvSpPr/>
          <p:nvPr/>
        </p:nvSpPr>
        <p:spPr>
          <a:xfrm>
            <a:off x="7529040" y="469440"/>
            <a:ext cx="2749680" cy="828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89" name="CustomShape 3"/>
          <p:cNvSpPr/>
          <p:nvPr/>
        </p:nvSpPr>
        <p:spPr>
          <a:xfrm>
            <a:off x="881280" y="1477800"/>
            <a:ext cx="8319960" cy="405432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Coût brut d’opération égal au montant HT des dépenses réalisées pour l’acquisition : prix acquisition, indemnités versées aux locataires pour la résiliation des baux, frais de notaire, de géomètre, frais de procédure, frais de toutes natures générés par la maîtrise foncière.</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Actualisation annuelle de 0% sur les 5 premières années de portage, de 1% au-delà.</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TVA applicable au prix de cession, sur marge ou sur le prix total en fonction de la situation</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0" name="CustomShape 1"/>
          <p:cNvSpPr/>
          <p:nvPr/>
        </p:nvSpPr>
        <p:spPr>
          <a:xfrm>
            <a:off x="1355400" y="0"/>
            <a:ext cx="108360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1" name="CustomShape 2"/>
          <p:cNvSpPr/>
          <p:nvPr/>
        </p:nvSpPr>
        <p:spPr>
          <a:xfrm>
            <a:off x="0" y="3003840"/>
            <a:ext cx="5991480" cy="1098360"/>
          </a:xfrm>
          <a:custGeom>
            <a:avLst/>
            <a:gdLst/>
            <a:ahLst/>
            <a:rect l="l" t="t" r="r" b="b"/>
            <a:pathLst>
              <a:path w="5230795" h="2117558">
                <a:moveTo>
                  <a:pt x="0" y="0"/>
                </a:moveTo>
                <a:lnTo>
                  <a:pt x="5126522" y="0"/>
                </a:lnTo>
                <a:cubicBezTo>
                  <a:pt x="5102459" y="681790"/>
                  <a:pt x="5086416" y="994610"/>
                  <a:pt x="5230795" y="2117558"/>
                </a:cubicBezTo>
                <a:lnTo>
                  <a:pt x="0" y="211755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92" name="CustomShape 3"/>
          <p:cNvSpPr/>
          <p:nvPr/>
        </p:nvSpPr>
        <p:spPr>
          <a:xfrm>
            <a:off x="4584240" y="2829960"/>
            <a:ext cx="1594080" cy="1431000"/>
          </a:xfrm>
          <a:prstGeom prst="rect">
            <a:avLst/>
          </a:prstGeom>
          <a:noFill/>
          <a:ln>
            <a:noFill/>
          </a:ln>
        </p:spPr>
        <p:style>
          <a:lnRef idx="0"/>
          <a:fillRef idx="0"/>
          <a:effectRef idx="0"/>
          <a:fontRef idx="minor"/>
        </p:style>
        <p:txBody>
          <a:bodyPr lIns="90000" rIns="90000" tIns="45000" bIns="45000"/>
          <a:p>
            <a:pPr>
              <a:lnSpc>
                <a:spcPct val="100000"/>
              </a:lnSpc>
            </a:pPr>
            <a:r>
              <a:rPr lang="fr-FR" sz="8800" spc="-1" strike="noStrike">
                <a:solidFill>
                  <a:srgbClr val="ffffff"/>
                </a:solidFill>
                <a:uFill>
                  <a:solidFill>
                    <a:srgbClr val="ffffff"/>
                  </a:solidFill>
                </a:uFill>
                <a:latin typeface="Trebuchet MS"/>
              </a:rPr>
              <a:t>3</a:t>
            </a:r>
            <a:endParaRPr lang="fr-FR" sz="1800" spc="-1" strike="noStrike">
              <a:solidFill>
                <a:srgbClr val="000000"/>
              </a:solidFill>
              <a:uFill>
                <a:solidFill>
                  <a:srgbClr val="ffffff"/>
                </a:solidFill>
              </a:uFill>
              <a:latin typeface="Arial"/>
            </a:endParaRPr>
          </a:p>
        </p:txBody>
      </p:sp>
      <p:sp>
        <p:nvSpPr>
          <p:cNvPr id="93" name="CustomShape 4"/>
          <p:cNvSpPr/>
          <p:nvPr/>
        </p:nvSpPr>
        <p:spPr>
          <a:xfrm>
            <a:off x="5919480" y="3003840"/>
            <a:ext cx="6272280" cy="1098360"/>
          </a:xfrm>
          <a:custGeom>
            <a:avLst/>
            <a:gdLst/>
            <a:ahLst/>
            <a:rect l="l" t="t" r="r" b="b"/>
            <a:pathLst>
              <a:path w="5565540" h="1098884">
                <a:moveTo>
                  <a:pt x="56148" y="0"/>
                </a:moveTo>
                <a:lnTo>
                  <a:pt x="5565540" y="0"/>
                </a:lnTo>
                <a:lnTo>
                  <a:pt x="5565540" y="1098884"/>
                </a:lnTo>
                <a:lnTo>
                  <a:pt x="0" y="1098884"/>
                </a:lnTo>
                <a:cubicBezTo>
                  <a:pt x="58821" y="692483"/>
                  <a:pt x="77537" y="390358"/>
                  <a:pt x="561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94" name="CustomShape 5"/>
          <p:cNvSpPr/>
          <p:nvPr/>
        </p:nvSpPr>
        <p:spPr>
          <a:xfrm>
            <a:off x="6734520" y="3076200"/>
            <a:ext cx="4971240" cy="943560"/>
          </a:xfrm>
          <a:prstGeom prst="rect">
            <a:avLst/>
          </a:prstGeom>
          <a:noFill/>
          <a:ln>
            <a:noFill/>
          </a:ln>
        </p:spPr>
        <p:style>
          <a:lnRef idx="0"/>
          <a:fillRef idx="0"/>
          <a:effectRef idx="0"/>
          <a:fontRef idx="minor"/>
        </p:style>
        <p:txBody>
          <a:bodyPr lIns="90000" rIns="90000" tIns="45000" bIns="45000"/>
          <a:p>
            <a:pPr>
              <a:lnSpc>
                <a:spcPct val="100000"/>
              </a:lnSpc>
            </a:pPr>
            <a:r>
              <a:rPr i="1" lang="fr-FR" sz="2800" spc="-1" strike="noStrike">
                <a:solidFill>
                  <a:srgbClr val="ffffff"/>
                </a:solidFill>
                <a:uFill>
                  <a:solidFill>
                    <a:srgbClr val="ffffff"/>
                  </a:solidFill>
                </a:uFill>
                <a:latin typeface="Trebuchet MS"/>
              </a:rPr>
              <a:t>Les outils et les conditions d’utilisation</a:t>
            </a:r>
            <a:endParaRPr lang="fr-FR" sz="1800" spc="-1" strike="noStrike">
              <a:solidFill>
                <a:srgbClr val="000000"/>
              </a:solidFill>
              <a:uFill>
                <a:solidFill>
                  <a:srgbClr val="ffffff"/>
                </a:solidFill>
              </a:uFill>
              <a:latin typeface="Arial"/>
            </a:endParaRPr>
          </a:p>
        </p:txBody>
      </p:sp>
      <p:pic>
        <p:nvPicPr>
          <p:cNvPr id="95" name="Image 6" descr=""/>
          <p:cNvPicPr/>
          <p:nvPr/>
        </p:nvPicPr>
        <p:blipFill>
          <a:blip r:embed="rId1"/>
          <a:stretch/>
        </p:blipFill>
        <p:spPr>
          <a:xfrm>
            <a:off x="5088240" y="0"/>
            <a:ext cx="1758240" cy="6857640"/>
          </a:xfrm>
          <a:prstGeom prst="rect">
            <a:avLst/>
          </a:prstGeom>
          <a:ln>
            <a:noFill/>
          </a:ln>
        </p:spPr>
      </p:pic>
      <p:sp>
        <p:nvSpPr>
          <p:cNvPr id="96" name="CustomShape 6"/>
          <p:cNvSpPr/>
          <p:nvPr/>
        </p:nvSpPr>
        <p:spPr>
          <a:xfrm>
            <a:off x="7000560" y="4572000"/>
            <a:ext cx="4421880" cy="1553400"/>
          </a:xfrm>
          <a:prstGeom prst="rect">
            <a:avLst/>
          </a:prstGeom>
          <a:noFill/>
          <a:ln>
            <a:noFill/>
          </a:ln>
        </p:spPr>
        <p:style>
          <a:lnRef idx="0"/>
          <a:fillRef idx="0"/>
          <a:effectRef idx="0"/>
          <a:fontRef idx="minor"/>
        </p:style>
        <p:txBody>
          <a:bodyPr lIns="90000" rIns="90000" tIns="45000" bIns="45000"/>
          <a:p>
            <a:pPr>
              <a:lnSpc>
                <a:spcPct val="100000"/>
              </a:lnSpc>
            </a:pPr>
            <a:r>
              <a:rPr lang="fr-FR" sz="2400" spc="-1" strike="noStrike">
                <a:solidFill>
                  <a:srgbClr val="000000"/>
                </a:solidFill>
                <a:uFill>
                  <a:solidFill>
                    <a:srgbClr val="ffffff"/>
                  </a:solidFill>
                </a:uFill>
                <a:latin typeface="Calibri"/>
              </a:rPr>
              <a:t>3-1 La négociation</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3-2 le droit de préemption</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3-3 la DUP</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3-4 l’expropriation</a:t>
            </a:r>
            <a:r>
              <a:rPr lang="fr-FR" sz="2400" spc="-1" strike="noStrike">
                <a:solidFill>
                  <a:srgbClr val="bfbfbf"/>
                </a:solidFill>
                <a:uFill>
                  <a:solidFill>
                    <a:srgbClr val="ffffff"/>
                  </a:solidFill>
                </a:uFill>
                <a:latin typeface="Calibri"/>
              </a:rPr>
              <a:t> </a:t>
            </a:r>
            <a:endParaRPr lang="fr-FR" sz="1800" spc="-1" strike="noStrike">
              <a:solidFill>
                <a:srgbClr val="000000"/>
              </a:solidFill>
              <a:uFill>
                <a:solidFill>
                  <a:srgbClr val="ffffff"/>
                </a:solidFill>
              </a:uFill>
              <a:latin typeface="Arial"/>
            </a:endParaRPr>
          </a:p>
        </p:txBody>
      </p:sp>
      <p:pic>
        <p:nvPicPr>
          <p:cNvPr id="97" name="Image 13" descr=""/>
          <p:cNvPicPr/>
          <p:nvPr/>
        </p:nvPicPr>
        <p:blipFill>
          <a:blip r:embed="rId2"/>
          <a:stretch/>
        </p:blipFill>
        <p:spPr>
          <a:xfrm>
            <a:off x="221400" y="3324960"/>
            <a:ext cx="456120" cy="456120"/>
          </a:xfrm>
          <a:prstGeom prst="rect">
            <a:avLst/>
          </a:prstGeom>
          <a:ln>
            <a:noFill/>
          </a:ln>
        </p:spPr>
      </p:pic>
    </p:spTree>
  </p:cSld>
  <p:transition spd="med">
    <p:fade/>
  </p:transition>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8"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3-1 la négociation</a:t>
            </a:r>
            <a:endParaRPr lang="fr-FR" sz="1800" spc="-1" strike="noStrike">
              <a:solidFill>
                <a:srgbClr val="000000"/>
              </a:solidFill>
              <a:uFill>
                <a:solidFill>
                  <a:srgbClr val="ffffff"/>
                </a:solidFill>
              </a:uFill>
              <a:latin typeface="Arial"/>
            </a:endParaRPr>
          </a:p>
        </p:txBody>
      </p:sp>
      <p:sp>
        <p:nvSpPr>
          <p:cNvPr id="99" name="Line 2"/>
          <p:cNvSpPr/>
          <p:nvPr/>
        </p:nvSpPr>
        <p:spPr>
          <a:xfrm>
            <a:off x="5303520" y="518760"/>
            <a:ext cx="487116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00" name="CustomShape 3"/>
          <p:cNvSpPr/>
          <p:nvPr/>
        </p:nvSpPr>
        <p:spPr>
          <a:xfrm>
            <a:off x="336960" y="1383480"/>
            <a:ext cx="9646200" cy="496908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Un inspecteur foncier est en charge de l’intervention, il est l’interlocuteur de la collectivité, il se déplace sur le terrain et rencontre autant que nécessaire les parties prenantes   </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Il recueille les informations et les diagnostics sur les biens : visite du site, analyse de l’état foncier et de la situation juridique de la propriété, recueille l’avis de France Domaine, recherche les termes de références, les diagnostics réglementaires, suit l’avancement de la procédure liée aux installations classées et prend en compte les contraintes qui en résultent</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Négociations de gré à gré dans la limite de l’estimation réalisée par France Domaine</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1"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3-2 le droit de préemption</a:t>
            </a:r>
            <a:endParaRPr lang="fr-FR" sz="1800" spc="-1" strike="noStrike">
              <a:solidFill>
                <a:srgbClr val="000000"/>
              </a:solidFill>
              <a:uFill>
                <a:solidFill>
                  <a:srgbClr val="ffffff"/>
                </a:solidFill>
              </a:uFill>
              <a:latin typeface="Arial"/>
            </a:endParaRPr>
          </a:p>
        </p:txBody>
      </p:sp>
      <p:sp>
        <p:nvSpPr>
          <p:cNvPr id="102" name="Line 2"/>
          <p:cNvSpPr/>
          <p:nvPr/>
        </p:nvSpPr>
        <p:spPr>
          <a:xfrm>
            <a:off x="5303520" y="518760"/>
            <a:ext cx="487116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03" name="CustomShape 3"/>
          <p:cNvSpPr/>
          <p:nvPr/>
        </p:nvSpPr>
        <p:spPr>
          <a:xfrm>
            <a:off x="336960" y="1383480"/>
            <a:ext cx="9646200" cy="466416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L’EPF peut intervenir dans le cadre d’une délégation </a:t>
            </a:r>
            <a:endParaRPr lang="fr-FR" sz="1800" spc="-1" strike="noStrike">
              <a:solidFill>
                <a:srgbClr val="000000"/>
              </a:solidFill>
              <a:uFill>
                <a:solidFill>
                  <a:srgbClr val="ffffff"/>
                </a:solidFill>
              </a:uFill>
              <a:latin typeface="Arial"/>
            </a:endParaRPr>
          </a:p>
          <a:p>
            <a:pPr lvl="2" marL="12574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du droit de préemption urbain</a:t>
            </a:r>
            <a:endParaRPr lang="fr-FR" sz="1800" spc="-1" strike="noStrike">
              <a:solidFill>
                <a:srgbClr val="000000"/>
              </a:solidFill>
              <a:uFill>
                <a:solidFill>
                  <a:srgbClr val="ffffff"/>
                </a:solidFill>
              </a:uFill>
              <a:latin typeface="Arial"/>
            </a:endParaRPr>
          </a:p>
          <a:p>
            <a:pPr lvl="2" marL="12574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Du droit de préemption attaché à une zone d’aménagement différé</a:t>
            </a:r>
            <a:endParaRPr lang="fr-FR" sz="1800" spc="-1" strike="noStrike">
              <a:solidFill>
                <a:srgbClr val="000000"/>
              </a:solidFill>
              <a:uFill>
                <a:solidFill>
                  <a:srgbClr val="ffffff"/>
                </a:solidFill>
              </a:uFill>
              <a:latin typeface="Arial"/>
            </a:endParaRPr>
          </a:p>
          <a:p>
            <a:pPr lvl="2" marL="12574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Du droit de priorité</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Le titulaire du droit formalise une délégation au profit de l’EPF et explicite le projet d’aménagement pour lequel sera exercé le DP</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La mise en œuvre du droit de préemption est effectuée par l’EPF: instruction de la DIA, notifications, éventuellement procédure judiciaire de fixation de prix et acquisition</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4"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3-3 la déclaration d’utilité publique</a:t>
            </a:r>
            <a:endParaRPr lang="fr-FR" sz="1800" spc="-1" strike="noStrike">
              <a:solidFill>
                <a:srgbClr val="000000"/>
              </a:solidFill>
              <a:uFill>
                <a:solidFill>
                  <a:srgbClr val="ffffff"/>
                </a:solidFill>
              </a:uFill>
              <a:latin typeface="Arial"/>
            </a:endParaRPr>
          </a:p>
        </p:txBody>
      </p:sp>
      <p:sp>
        <p:nvSpPr>
          <p:cNvPr id="105" name="Line 2"/>
          <p:cNvSpPr/>
          <p:nvPr/>
        </p:nvSpPr>
        <p:spPr>
          <a:xfrm>
            <a:off x="7273800" y="510480"/>
            <a:ext cx="2900880" cy="828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06" name="CustomShape 3"/>
          <p:cNvSpPr/>
          <p:nvPr/>
        </p:nvSpPr>
        <p:spPr>
          <a:xfrm>
            <a:off x="336960" y="1383480"/>
            <a:ext cx="9646200" cy="435924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D’emblée, dans la situation d’un nombre important de propriétaires et de locataires </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Ou selon la nécessité, lorsque la négociation est bloquée</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Implique impérativement une définition avancée du projet dans son contenu et une connaissance précise des travaux à réaliser au titre de l’aménagement prévu, y compris dans leur évaluation.</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L’EPF prend en charge la préparation du dossier d’enquête d’utilité publique, en lien avec la collectivité, mène la procédure administrative et parallèlement poursuit les négociations</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7"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3-4 l’expropriation</a:t>
            </a:r>
            <a:endParaRPr lang="fr-FR" sz="1800" spc="-1" strike="noStrike">
              <a:solidFill>
                <a:srgbClr val="000000"/>
              </a:solidFill>
              <a:uFill>
                <a:solidFill>
                  <a:srgbClr val="ffffff"/>
                </a:solidFill>
              </a:uFill>
              <a:latin typeface="Arial"/>
            </a:endParaRPr>
          </a:p>
        </p:txBody>
      </p:sp>
      <p:sp>
        <p:nvSpPr>
          <p:cNvPr id="108" name="Line 2"/>
          <p:cNvSpPr/>
          <p:nvPr/>
        </p:nvSpPr>
        <p:spPr>
          <a:xfrm>
            <a:off x="7273800" y="510480"/>
            <a:ext cx="2900880" cy="828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09" name="CustomShape 3"/>
          <p:cNvSpPr/>
          <p:nvPr/>
        </p:nvSpPr>
        <p:spPr>
          <a:xfrm>
            <a:off x="336960" y="1383480"/>
            <a:ext cx="9646200" cy="405432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Lorsqu’il est impossible de finaliser des accords amiables</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Poursuite de la procédure administrative, sous forme d’une enquête parcellaire, qui aboutit à un arrêté préfectoral de cessibilité puis une ordonnance d’expropriation</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Poursuite de la procédure judiciaire, pour la fixation des indemnités à revenir aux propriétaires et locataires</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0" name="CustomShape 1"/>
          <p:cNvSpPr/>
          <p:nvPr/>
        </p:nvSpPr>
        <p:spPr>
          <a:xfrm>
            <a:off x="1355400" y="0"/>
            <a:ext cx="108360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1" name="CustomShape 2"/>
          <p:cNvSpPr/>
          <p:nvPr/>
        </p:nvSpPr>
        <p:spPr>
          <a:xfrm>
            <a:off x="0" y="3003840"/>
            <a:ext cx="5991480" cy="1098360"/>
          </a:xfrm>
          <a:custGeom>
            <a:avLst/>
            <a:gdLst/>
            <a:ahLst/>
            <a:rect l="l" t="t" r="r" b="b"/>
            <a:pathLst>
              <a:path w="5230795" h="2117558">
                <a:moveTo>
                  <a:pt x="0" y="0"/>
                </a:moveTo>
                <a:lnTo>
                  <a:pt x="5126522" y="0"/>
                </a:lnTo>
                <a:cubicBezTo>
                  <a:pt x="5102459" y="681790"/>
                  <a:pt x="5086416" y="994610"/>
                  <a:pt x="5230795" y="2117558"/>
                </a:cubicBezTo>
                <a:lnTo>
                  <a:pt x="0" y="211755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112" name="CustomShape 3"/>
          <p:cNvSpPr/>
          <p:nvPr/>
        </p:nvSpPr>
        <p:spPr>
          <a:xfrm>
            <a:off x="4584240" y="2829960"/>
            <a:ext cx="1594080" cy="1431000"/>
          </a:xfrm>
          <a:prstGeom prst="rect">
            <a:avLst/>
          </a:prstGeom>
          <a:noFill/>
          <a:ln>
            <a:noFill/>
          </a:ln>
        </p:spPr>
        <p:style>
          <a:lnRef idx="0"/>
          <a:fillRef idx="0"/>
          <a:effectRef idx="0"/>
          <a:fontRef idx="minor"/>
        </p:style>
        <p:txBody>
          <a:bodyPr lIns="90000" rIns="90000" tIns="45000" bIns="45000"/>
          <a:p>
            <a:pPr>
              <a:lnSpc>
                <a:spcPct val="100000"/>
              </a:lnSpc>
            </a:pPr>
            <a:r>
              <a:rPr lang="fr-FR" sz="8800" spc="-1" strike="noStrike">
                <a:solidFill>
                  <a:srgbClr val="ffffff"/>
                </a:solidFill>
                <a:uFill>
                  <a:solidFill>
                    <a:srgbClr val="ffffff"/>
                  </a:solidFill>
                </a:uFill>
                <a:latin typeface="Trebuchet MS"/>
              </a:rPr>
              <a:t>4</a:t>
            </a:r>
            <a:endParaRPr lang="fr-FR" sz="1800" spc="-1" strike="noStrike">
              <a:solidFill>
                <a:srgbClr val="000000"/>
              </a:solidFill>
              <a:uFill>
                <a:solidFill>
                  <a:srgbClr val="ffffff"/>
                </a:solidFill>
              </a:uFill>
              <a:latin typeface="Arial"/>
            </a:endParaRPr>
          </a:p>
        </p:txBody>
      </p:sp>
      <p:sp>
        <p:nvSpPr>
          <p:cNvPr id="113" name="CustomShape 4"/>
          <p:cNvSpPr/>
          <p:nvPr/>
        </p:nvSpPr>
        <p:spPr>
          <a:xfrm>
            <a:off x="5919480" y="3003840"/>
            <a:ext cx="6272280" cy="1098360"/>
          </a:xfrm>
          <a:custGeom>
            <a:avLst/>
            <a:gdLst/>
            <a:ahLst/>
            <a:rect l="l" t="t" r="r" b="b"/>
            <a:pathLst>
              <a:path w="5565540" h="1098884">
                <a:moveTo>
                  <a:pt x="56148" y="0"/>
                </a:moveTo>
                <a:lnTo>
                  <a:pt x="5565540" y="0"/>
                </a:lnTo>
                <a:lnTo>
                  <a:pt x="5565540" y="1098884"/>
                </a:lnTo>
                <a:lnTo>
                  <a:pt x="0" y="1098884"/>
                </a:lnTo>
                <a:cubicBezTo>
                  <a:pt x="58821" y="692483"/>
                  <a:pt x="77537" y="390358"/>
                  <a:pt x="561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114" name="CustomShape 5"/>
          <p:cNvSpPr/>
          <p:nvPr/>
        </p:nvSpPr>
        <p:spPr>
          <a:xfrm>
            <a:off x="6734520" y="3076200"/>
            <a:ext cx="4971240" cy="943560"/>
          </a:xfrm>
          <a:prstGeom prst="rect">
            <a:avLst/>
          </a:prstGeom>
          <a:noFill/>
          <a:ln>
            <a:noFill/>
          </a:ln>
        </p:spPr>
        <p:style>
          <a:lnRef idx="0"/>
          <a:fillRef idx="0"/>
          <a:effectRef idx="0"/>
          <a:fontRef idx="minor"/>
        </p:style>
        <p:txBody>
          <a:bodyPr lIns="90000" rIns="90000" tIns="45000" bIns="45000"/>
          <a:p>
            <a:pPr>
              <a:lnSpc>
                <a:spcPct val="100000"/>
              </a:lnSpc>
            </a:pPr>
            <a:r>
              <a:rPr i="1" lang="fr-FR" sz="2800" spc="-1" strike="noStrike">
                <a:solidFill>
                  <a:srgbClr val="ffffff"/>
                </a:solidFill>
                <a:uFill>
                  <a:solidFill>
                    <a:srgbClr val="ffffff"/>
                  </a:solidFill>
                </a:uFill>
                <a:latin typeface="Trebuchet MS"/>
              </a:rPr>
              <a:t>Un exemple d’intervention</a:t>
            </a:r>
            <a:endParaRPr lang="fr-FR" sz="1800" spc="-1" strike="noStrike">
              <a:solidFill>
                <a:srgbClr val="000000"/>
              </a:solidFill>
              <a:uFill>
                <a:solidFill>
                  <a:srgbClr val="ffffff"/>
                </a:solidFill>
              </a:uFill>
              <a:latin typeface="Arial"/>
            </a:endParaRPr>
          </a:p>
          <a:p>
            <a:pPr>
              <a:lnSpc>
                <a:spcPct val="100000"/>
              </a:lnSpc>
            </a:pPr>
            <a:r>
              <a:rPr i="1" lang="fr-FR" sz="2800" spc="-1" strike="noStrike">
                <a:solidFill>
                  <a:srgbClr val="ffffff"/>
                </a:solidFill>
                <a:uFill>
                  <a:solidFill>
                    <a:srgbClr val="ffffff"/>
                  </a:solidFill>
                </a:uFill>
                <a:latin typeface="Trebuchet MS"/>
              </a:rPr>
              <a:t>PAF de CAEN LA MER </a:t>
            </a:r>
            <a:endParaRPr lang="fr-FR" sz="1800" spc="-1" strike="noStrike">
              <a:solidFill>
                <a:srgbClr val="000000"/>
              </a:solidFill>
              <a:uFill>
                <a:solidFill>
                  <a:srgbClr val="ffffff"/>
                </a:solidFill>
              </a:uFill>
              <a:latin typeface="Arial"/>
            </a:endParaRPr>
          </a:p>
        </p:txBody>
      </p:sp>
      <p:pic>
        <p:nvPicPr>
          <p:cNvPr id="115" name="Image 6" descr=""/>
          <p:cNvPicPr/>
          <p:nvPr/>
        </p:nvPicPr>
        <p:blipFill>
          <a:blip r:embed="rId1"/>
          <a:stretch/>
        </p:blipFill>
        <p:spPr>
          <a:xfrm>
            <a:off x="5088240" y="0"/>
            <a:ext cx="1758240" cy="6857640"/>
          </a:xfrm>
          <a:prstGeom prst="rect">
            <a:avLst/>
          </a:prstGeom>
          <a:ln>
            <a:noFill/>
          </a:ln>
        </p:spPr>
      </p:pic>
      <p:sp>
        <p:nvSpPr>
          <p:cNvPr id="116" name="CustomShape 6"/>
          <p:cNvSpPr/>
          <p:nvPr/>
        </p:nvSpPr>
        <p:spPr>
          <a:xfrm>
            <a:off x="7000560" y="4572000"/>
            <a:ext cx="4421880" cy="1919160"/>
          </a:xfrm>
          <a:prstGeom prst="rect">
            <a:avLst/>
          </a:prstGeom>
          <a:noFill/>
          <a:ln>
            <a:noFill/>
          </a:ln>
        </p:spPr>
        <p:style>
          <a:lnRef idx="0"/>
          <a:fillRef idx="0"/>
          <a:effectRef idx="0"/>
          <a:fontRef idx="minor"/>
        </p:style>
        <p:txBody>
          <a:bodyPr lIns="90000" rIns="90000" tIns="45000" bIns="45000"/>
          <a:p>
            <a:pPr>
              <a:lnSpc>
                <a:spcPct val="100000"/>
              </a:lnSpc>
            </a:pPr>
            <a:r>
              <a:rPr lang="fr-FR" sz="2400" spc="-1" strike="noStrike">
                <a:solidFill>
                  <a:srgbClr val="000000"/>
                </a:solidFill>
                <a:uFill>
                  <a:solidFill>
                    <a:srgbClr val="ffffff"/>
                  </a:solidFill>
                </a:uFill>
                <a:latin typeface="Calibri"/>
              </a:rPr>
              <a:t>4-1 Le PAF de Caen la Mer</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4-2 IFS Quartier de la Plaine</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4-3 Les outils fonciers</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4-4 Les biens maîtrisés et les opérations de construction</a:t>
            </a:r>
            <a:endParaRPr lang="fr-FR" sz="1800" spc="-1" strike="noStrike">
              <a:solidFill>
                <a:srgbClr val="000000"/>
              </a:solidFill>
              <a:uFill>
                <a:solidFill>
                  <a:srgbClr val="ffffff"/>
                </a:solidFill>
              </a:uFill>
              <a:latin typeface="Arial"/>
            </a:endParaRPr>
          </a:p>
        </p:txBody>
      </p:sp>
      <p:pic>
        <p:nvPicPr>
          <p:cNvPr id="117" name="Image 13" descr=""/>
          <p:cNvPicPr/>
          <p:nvPr/>
        </p:nvPicPr>
        <p:blipFill>
          <a:blip r:embed="rId2"/>
          <a:stretch/>
        </p:blipFill>
        <p:spPr>
          <a:xfrm>
            <a:off x="221400" y="3324960"/>
            <a:ext cx="456120" cy="456120"/>
          </a:xfrm>
          <a:prstGeom prst="rect">
            <a:avLst/>
          </a:prstGeom>
          <a:ln>
            <a:noFill/>
          </a:ln>
        </p:spPr>
      </p:pic>
    </p:spTree>
  </p:cSld>
  <p:transition spd="med">
    <p:fade/>
  </p:transition>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8"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4-1 le PAF de Caen la Mer Normandie</a:t>
            </a:r>
            <a:endParaRPr lang="fr-FR" sz="1800" spc="-1" strike="noStrike">
              <a:solidFill>
                <a:srgbClr val="000000"/>
              </a:solidFill>
              <a:uFill>
                <a:solidFill>
                  <a:srgbClr val="ffffff"/>
                </a:solidFill>
              </a:uFill>
              <a:latin typeface="Arial"/>
            </a:endParaRPr>
          </a:p>
        </p:txBody>
      </p:sp>
      <p:sp>
        <p:nvSpPr>
          <p:cNvPr id="119" name="Line 2"/>
          <p:cNvSpPr/>
          <p:nvPr/>
        </p:nvSpPr>
        <p:spPr>
          <a:xfrm>
            <a:off x="7273800" y="510480"/>
            <a:ext cx="2900880" cy="828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20" name="CustomShape 3"/>
          <p:cNvSpPr/>
          <p:nvPr/>
        </p:nvSpPr>
        <p:spPr>
          <a:xfrm>
            <a:off x="336960" y="1383480"/>
            <a:ext cx="9646200" cy="466416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Signé le 20 juillet 2015 (le premier signé le 19 janvier 1998 avec le District du Grand Caen)</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Un montant de plafond d’engagements de 17M€, d’où une obligation annuelle de rachat de 1,7M€. </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Montant du stock d’environ 16M€ à fin 2016</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1" name="CustomShape 1"/>
          <p:cNvSpPr/>
          <p:nvPr/>
        </p:nvSpPr>
        <p:spPr>
          <a:xfrm>
            <a:off x="336960" y="184320"/>
            <a:ext cx="6063480" cy="106524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Le programme foncier</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
        <p:nvSpPr>
          <p:cNvPr id="122" name="Line 2"/>
          <p:cNvSpPr/>
          <p:nvPr/>
        </p:nvSpPr>
        <p:spPr>
          <a:xfrm>
            <a:off x="4724280" y="511560"/>
            <a:ext cx="545040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23" name="CustomShape 3"/>
          <p:cNvSpPr/>
          <p:nvPr/>
        </p:nvSpPr>
        <p:spPr>
          <a:xfrm>
            <a:off x="288000" y="972000"/>
            <a:ext cx="4122720" cy="456660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2f5597"/>
                </a:solidFill>
                <a:uFill>
                  <a:solidFill>
                    <a:srgbClr val="ffffff"/>
                  </a:solidFill>
                </a:uFill>
                <a:latin typeface="Trebuchet MS"/>
              </a:rPr>
              <a:t>15 opérations sur les Communes du territoire communautaire</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Bretteville sur Odon Bassin de rétention du vallon sec de Venoix</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Bretteville sur Odon boulevard des pépinières</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Bretteville sur Odon la Malière</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Caen Boulevard Weygand</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Colombelles ZAD Lazarro III</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Epron l’Orée du Golf</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Fleury sur Orne liaison intersud</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Fleury sur Orne les Hauts de l’Orne</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Fleury sur Orne ZAE</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Hermanville sur Mer Terrains SAFER</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IFS Quartier de la plaine</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IFS réserve zone activité</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Saint Germain la Blanche Herbe ZAD</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Blainville sur Orne Quartier Nord</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1400" spc="-1" strike="noStrike">
                <a:solidFill>
                  <a:srgbClr val="000000"/>
                </a:solidFill>
                <a:uFill>
                  <a:solidFill>
                    <a:srgbClr val="ffffff"/>
                  </a:solidFill>
                </a:uFill>
                <a:latin typeface="Trebuchet MS"/>
              </a:rPr>
              <a:t>Extension golf Caen Hérouville Bieville Epron</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
        <p:nvSpPr>
          <p:cNvPr id="124" name="CustomShape 4"/>
          <p:cNvSpPr/>
          <p:nvPr/>
        </p:nvSpPr>
        <p:spPr>
          <a:xfrm>
            <a:off x="5976360" y="2534040"/>
            <a:ext cx="3417840" cy="364680"/>
          </a:xfrm>
          <a:prstGeom prst="rect">
            <a:avLst/>
          </a:prstGeom>
          <a:noFill/>
          <a:ln>
            <a:noFill/>
          </a:ln>
        </p:spPr>
        <p:style>
          <a:lnRef idx="0"/>
          <a:fillRef idx="0"/>
          <a:effectRef idx="0"/>
          <a:fontRef idx="minor"/>
        </p:style>
        <p:txBody>
          <a:bodyPr lIns="90000" rIns="90000" tIns="45000" bIns="45000"/>
          <a:p>
            <a:pPr>
              <a:lnSpc>
                <a:spcPct val="100000"/>
              </a:lnSpc>
            </a:pPr>
            <a:r>
              <a:rPr lang="fr-FR" sz="1800" spc="-1" strike="noStrike">
                <a:solidFill>
                  <a:srgbClr val="000000"/>
                </a:solidFill>
                <a:uFill>
                  <a:solidFill>
                    <a:srgbClr val="ffffff"/>
                  </a:solidFill>
                </a:uFill>
                <a:latin typeface="Calibri"/>
              </a:rPr>
              <a:t>Plan des opérations du PAF</a:t>
            </a:r>
            <a:endParaRPr lang="fr-FR" sz="1800" spc="-1" strike="noStrike">
              <a:solidFill>
                <a:srgbClr val="000000"/>
              </a:solidFill>
              <a:uFill>
                <a:solidFill>
                  <a:srgbClr val="ffffff"/>
                </a:solidFill>
              </a:uFill>
              <a:latin typeface="Arial"/>
            </a:endParaRPr>
          </a:p>
        </p:txBody>
      </p:sp>
      <p:pic>
        <p:nvPicPr>
          <p:cNvPr id="125" name="Image 5" descr=""/>
          <p:cNvPicPr/>
          <p:nvPr/>
        </p:nvPicPr>
        <p:blipFill>
          <a:blip r:embed="rId1"/>
          <a:stretch/>
        </p:blipFill>
        <p:spPr>
          <a:xfrm>
            <a:off x="5011920" y="568080"/>
            <a:ext cx="4294440" cy="6073920"/>
          </a:xfrm>
          <a:prstGeom prst="rect">
            <a:avLst/>
          </a:prstGeom>
          <a:ln>
            <a:noFill/>
          </a:ln>
        </p:spPr>
      </p:pic>
    </p:spTree>
  </p:cSld>
  <p:transition spd="med">
    <p:fade/>
  </p:transition>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6" name="CustomShape 1"/>
          <p:cNvSpPr/>
          <p:nvPr/>
        </p:nvSpPr>
        <p:spPr>
          <a:xfrm>
            <a:off x="336960" y="184320"/>
            <a:ext cx="54165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4-2 IFS Quartier de la Plaine</a:t>
            </a:r>
            <a:endParaRPr lang="fr-FR" sz="1800" spc="-1" strike="noStrike">
              <a:solidFill>
                <a:srgbClr val="000000"/>
              </a:solidFill>
              <a:uFill>
                <a:solidFill>
                  <a:srgbClr val="ffffff"/>
                </a:solidFill>
              </a:uFill>
              <a:latin typeface="Arial"/>
            </a:endParaRPr>
          </a:p>
        </p:txBody>
      </p:sp>
      <p:sp>
        <p:nvSpPr>
          <p:cNvPr id="127" name="Line 2"/>
          <p:cNvSpPr/>
          <p:nvPr/>
        </p:nvSpPr>
        <p:spPr>
          <a:xfrm flipV="1">
            <a:off x="5753520" y="551880"/>
            <a:ext cx="4421160" cy="111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28" name="CustomShape 3"/>
          <p:cNvSpPr/>
          <p:nvPr/>
        </p:nvSpPr>
        <p:spPr>
          <a:xfrm>
            <a:off x="288000" y="936000"/>
            <a:ext cx="9837720" cy="771264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2f5597"/>
                </a:solidFill>
                <a:uFill>
                  <a:solidFill>
                    <a:srgbClr val="ffffff"/>
                  </a:solidFill>
                </a:uFill>
                <a:latin typeface="Trebuchet MS"/>
              </a:rPr>
              <a:t>Une intervention foncière prise en charge par l’EPF en 2006 (AP 3,650M€)</a:t>
            </a:r>
            <a:endParaRPr lang="fr-FR" sz="1800" spc="-1" strike="noStrike">
              <a:solidFill>
                <a:srgbClr val="000000"/>
              </a:solidFill>
              <a:uFill>
                <a:solidFill>
                  <a:srgbClr val="ffffff"/>
                </a:solidFill>
              </a:uFill>
              <a:latin typeface="Arial"/>
            </a:endParaRPr>
          </a:p>
          <a:p>
            <a:pPr algn="just">
              <a:lnSpc>
                <a:spcPct val="100000"/>
              </a:lnSpc>
            </a:pPr>
            <a:r>
              <a:rPr lang="fr-FR" sz="2000" spc="-1" strike="noStrike">
                <a:solidFill>
                  <a:srgbClr val="000000"/>
                </a:solidFill>
                <a:uFill>
                  <a:solidFill>
                    <a:srgbClr val="ffffff"/>
                  </a:solidFill>
                </a:uFill>
                <a:latin typeface="Trebuchet MS"/>
              </a:rPr>
              <a:t>Zone déclarée d’intérêt communautaire le 16 janvier 2004 au titre de la compétence politique de la Ville de Caen la Mer</a:t>
            </a:r>
            <a:endParaRPr lang="fr-FR" sz="1800" spc="-1" strike="noStrike">
              <a:solidFill>
                <a:srgbClr val="000000"/>
              </a:solidFill>
              <a:uFill>
                <a:solidFill>
                  <a:srgbClr val="ffffff"/>
                </a:solidFill>
              </a:uFill>
              <a:latin typeface="Arial"/>
            </a:endParaRPr>
          </a:p>
          <a:p>
            <a:pPr algn="just">
              <a:lnSpc>
                <a:spcPct val="100000"/>
              </a:lnSpc>
            </a:pPr>
            <a:endParaRPr lang="fr-FR" sz="1800" spc="-1" strike="noStrike">
              <a:solidFill>
                <a:srgbClr val="000000"/>
              </a:solidFill>
              <a:uFill>
                <a:solidFill>
                  <a:srgbClr val="ffffff"/>
                </a:solidFill>
              </a:uFill>
              <a:latin typeface="Arial"/>
            </a:endParaRPr>
          </a:p>
          <a:p>
            <a:pPr algn="just">
              <a:lnSpc>
                <a:spcPct val="100000"/>
              </a:lnSpc>
            </a:pPr>
            <a:r>
              <a:rPr b="1" lang="fr-FR" sz="2000" spc="-1" strike="noStrike">
                <a:solidFill>
                  <a:srgbClr val="2f5597"/>
                </a:solidFill>
                <a:uFill>
                  <a:solidFill>
                    <a:srgbClr val="ffffff"/>
                  </a:solidFill>
                </a:uFill>
                <a:latin typeface="Trebuchet MS"/>
              </a:rPr>
              <a:t>Périmètre de frange urbaine très déqualifiée, </a:t>
            </a:r>
            <a:r>
              <a:rPr lang="fr-FR" sz="2000" spc="-1" strike="noStrike">
                <a:solidFill>
                  <a:srgbClr val="000000"/>
                </a:solidFill>
                <a:uFill>
                  <a:solidFill>
                    <a:srgbClr val="ffffff"/>
                  </a:solidFill>
                </a:uFill>
                <a:latin typeface="Trebuchet MS"/>
              </a:rPr>
              <a:t>le long de la route de Falaise, situé entre la Grâce de Dieu au NW et le périmètre de rénovation urbaine de la Guérinière à l’E.</a:t>
            </a:r>
            <a:endParaRPr lang="fr-FR" sz="1800" spc="-1" strike="noStrike">
              <a:solidFill>
                <a:srgbClr val="000000"/>
              </a:solidFill>
              <a:uFill>
                <a:solidFill>
                  <a:srgbClr val="ffffff"/>
                </a:solidFill>
              </a:uFill>
              <a:latin typeface="Arial"/>
            </a:endParaRPr>
          </a:p>
          <a:p>
            <a:pPr>
              <a:lnSpc>
                <a:spcPct val="100000"/>
              </a:lnSpc>
            </a:pPr>
            <a:r>
              <a:rPr b="1" lang="fr-FR" sz="2000" spc="-1" strike="noStrike">
                <a:solidFill>
                  <a:srgbClr val="2f5597"/>
                </a:solidFill>
                <a:uFill>
                  <a:solidFill>
                    <a:srgbClr val="ffffff"/>
                  </a:solidFill>
                </a:uFill>
                <a:latin typeface="Trebuchet MS"/>
              </a:rPr>
              <a:t>Projet de renouvellement urbain à vocation d’habitat (protocole ANRU 12/2009)</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pour </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répondre aux objectifs du PLH (3ème commune de l’agglomération, avec objectifs de réaliser une centaine de logements par an, dont 85% de collectifs et 25% de LLS)</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développer la mixité des fonctions en créant de nouveaux locaux commerciaux,</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redynamiser l’entrée de ville, </a:t>
            </a:r>
            <a:endParaRPr lang="fr-FR" sz="1800" spc="-1" strike="noStrike">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réaliser des connexions avec les quartiers voisins et accompagner les PRU de la Guérinière et de la Grâce de Dieu</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 name="CustomShape 1"/>
          <p:cNvSpPr/>
          <p:nvPr/>
        </p:nvSpPr>
        <p:spPr>
          <a:xfrm>
            <a:off x="1428840" y="0"/>
            <a:ext cx="108360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51" name="Image 6" descr=""/>
          <p:cNvPicPr/>
          <p:nvPr/>
        </p:nvPicPr>
        <p:blipFill>
          <a:blip r:embed="rId1"/>
          <a:stretch/>
        </p:blipFill>
        <p:spPr>
          <a:xfrm>
            <a:off x="5088240" y="0"/>
            <a:ext cx="1758240" cy="6857640"/>
          </a:xfrm>
          <a:prstGeom prst="rect">
            <a:avLst/>
          </a:prstGeom>
          <a:ln>
            <a:noFill/>
          </a:ln>
        </p:spPr>
      </p:pic>
      <p:sp>
        <p:nvSpPr>
          <p:cNvPr id="52" name="Line 2"/>
          <p:cNvSpPr/>
          <p:nvPr/>
        </p:nvSpPr>
        <p:spPr>
          <a:xfrm>
            <a:off x="6707520" y="3334320"/>
            <a:ext cx="529740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53" name="Line 3"/>
          <p:cNvSpPr/>
          <p:nvPr/>
        </p:nvSpPr>
        <p:spPr>
          <a:xfrm>
            <a:off x="138600" y="3334320"/>
            <a:ext cx="5297040" cy="360"/>
          </a:xfrm>
          <a:prstGeom prst="line">
            <a:avLst/>
          </a:prstGeom>
          <a:ln w="12600">
            <a:solidFill>
              <a:schemeClr val="accent5">
                <a:lumMod val="75000"/>
              </a:schemeClr>
            </a:solidFill>
          </a:ln>
        </p:spPr>
        <p:style>
          <a:lnRef idx="1">
            <a:schemeClr val="accent1"/>
          </a:lnRef>
          <a:fillRef idx="0">
            <a:schemeClr val="accent1"/>
          </a:fillRef>
          <a:effectRef idx="0">
            <a:schemeClr val="accent1"/>
          </a:effectRef>
          <a:fontRef idx="minor"/>
        </p:style>
      </p:sp>
      <p:sp>
        <p:nvSpPr>
          <p:cNvPr id="54" name="CustomShape 4"/>
          <p:cNvSpPr/>
          <p:nvPr/>
        </p:nvSpPr>
        <p:spPr>
          <a:xfrm>
            <a:off x="6569280" y="3374640"/>
            <a:ext cx="5546160" cy="2650680"/>
          </a:xfrm>
          <a:prstGeom prst="rect">
            <a:avLst/>
          </a:prstGeom>
          <a:noFill/>
          <a:ln>
            <a:noFill/>
          </a:ln>
        </p:spPr>
        <p:style>
          <a:lnRef idx="0"/>
          <a:fillRef idx="0"/>
          <a:effectRef idx="0"/>
          <a:fontRef idx="minor"/>
        </p:style>
        <p:txBody>
          <a:bodyPr lIns="90000" rIns="90000" tIns="45000" bIns="45000"/>
          <a:p>
            <a:pPr>
              <a:lnSpc>
                <a:spcPct val="100000"/>
              </a:lnSpc>
            </a:pPr>
            <a:r>
              <a:rPr i="1" lang="fr-FR" sz="2400" spc="-1" strike="noStrike">
                <a:solidFill>
                  <a:srgbClr val="ed7d31"/>
                </a:solidFill>
                <a:uFill>
                  <a:solidFill>
                    <a:srgbClr val="ffffff"/>
                  </a:solidFill>
                </a:uFill>
                <a:latin typeface="Trebuchet MS"/>
              </a:rPr>
              <a:t>1- La prise en charge d’une intervention foncière</a:t>
            </a:r>
            <a:endParaRPr lang="fr-FR" sz="1800" spc="-1" strike="noStrike">
              <a:solidFill>
                <a:srgbClr val="000000"/>
              </a:solidFill>
              <a:uFill>
                <a:solidFill>
                  <a:srgbClr val="ffffff"/>
                </a:solidFill>
              </a:uFill>
              <a:latin typeface="Arial"/>
            </a:endParaRPr>
          </a:p>
          <a:p>
            <a:pPr>
              <a:lnSpc>
                <a:spcPct val="100000"/>
              </a:lnSpc>
            </a:pPr>
            <a:r>
              <a:rPr i="1" lang="fr-FR" sz="2400" spc="-1" strike="noStrike">
                <a:solidFill>
                  <a:srgbClr val="ed7d31"/>
                </a:solidFill>
                <a:uFill>
                  <a:solidFill>
                    <a:srgbClr val="ffffff"/>
                  </a:solidFill>
                </a:uFill>
                <a:latin typeface="Trebuchet MS"/>
              </a:rPr>
              <a:t>2- le partenariat</a:t>
            </a:r>
            <a:endParaRPr lang="fr-FR" sz="1800" spc="-1" strike="noStrike">
              <a:solidFill>
                <a:srgbClr val="000000"/>
              </a:solidFill>
              <a:uFill>
                <a:solidFill>
                  <a:srgbClr val="ffffff"/>
                </a:solidFill>
              </a:uFill>
              <a:latin typeface="Arial"/>
            </a:endParaRPr>
          </a:p>
          <a:p>
            <a:pPr>
              <a:lnSpc>
                <a:spcPct val="100000"/>
              </a:lnSpc>
            </a:pPr>
            <a:r>
              <a:rPr i="1" lang="fr-FR" sz="2400" spc="-1" strike="noStrike">
                <a:solidFill>
                  <a:srgbClr val="ed7d31"/>
                </a:solidFill>
                <a:uFill>
                  <a:solidFill>
                    <a:srgbClr val="ffffff"/>
                  </a:solidFill>
                </a:uFill>
                <a:latin typeface="Trebuchet MS"/>
              </a:rPr>
              <a:t>3- Les outils</a:t>
            </a:r>
            <a:endParaRPr lang="fr-FR" sz="1800" spc="-1" strike="noStrike">
              <a:solidFill>
                <a:srgbClr val="000000"/>
              </a:solidFill>
              <a:uFill>
                <a:solidFill>
                  <a:srgbClr val="ffffff"/>
                </a:solidFill>
              </a:uFill>
              <a:latin typeface="Arial"/>
            </a:endParaRPr>
          </a:p>
          <a:p>
            <a:pPr>
              <a:lnSpc>
                <a:spcPct val="100000"/>
              </a:lnSpc>
            </a:pPr>
            <a:r>
              <a:rPr i="1" lang="fr-FR" sz="2400" spc="-1" strike="noStrike">
                <a:solidFill>
                  <a:srgbClr val="ed7d31"/>
                </a:solidFill>
                <a:uFill>
                  <a:solidFill>
                    <a:srgbClr val="ffffff"/>
                  </a:solidFill>
                </a:uFill>
                <a:latin typeface="Trebuchet MS"/>
              </a:rPr>
              <a:t>4- Un exemple d’intervention dans le cadre du PAF de Caen la Mer, le Quartier de la Plaine à IFS</a:t>
            </a:r>
            <a:endParaRPr lang="fr-FR" sz="1800" spc="-1" strike="noStrike">
              <a:solidFill>
                <a:srgbClr val="000000"/>
              </a:solidFill>
              <a:uFill>
                <a:solidFill>
                  <a:srgbClr val="ffffff"/>
                </a:solidFill>
              </a:uFill>
              <a:latin typeface="Arial"/>
            </a:endParaRPr>
          </a:p>
        </p:txBody>
      </p:sp>
      <p:sp>
        <p:nvSpPr>
          <p:cNvPr id="55" name="CustomShape 5"/>
          <p:cNvSpPr/>
          <p:nvPr/>
        </p:nvSpPr>
        <p:spPr>
          <a:xfrm>
            <a:off x="1594080" y="2320920"/>
            <a:ext cx="5803200" cy="1095840"/>
          </a:xfrm>
          <a:prstGeom prst="rect">
            <a:avLst/>
          </a:prstGeom>
          <a:noFill/>
          <a:ln>
            <a:noFill/>
          </a:ln>
        </p:spPr>
        <p:style>
          <a:lnRef idx="0"/>
          <a:fillRef idx="0"/>
          <a:effectRef idx="0"/>
          <a:fontRef idx="minor"/>
        </p:style>
        <p:txBody>
          <a:bodyPr lIns="90000" rIns="90000" tIns="45000" bIns="45000"/>
          <a:p>
            <a:pPr>
              <a:lnSpc>
                <a:spcPct val="100000"/>
              </a:lnSpc>
            </a:pPr>
            <a:r>
              <a:rPr lang="fr-FR" sz="6600" spc="-1" strike="noStrike">
                <a:solidFill>
                  <a:srgbClr val="2f5597"/>
                </a:solidFill>
                <a:uFill>
                  <a:solidFill>
                    <a:srgbClr val="ffffff"/>
                  </a:solidFill>
                </a:uFill>
                <a:latin typeface="Trebuchet MS"/>
              </a:rPr>
              <a:t>Sommaire</a:t>
            </a:r>
            <a:endParaRPr lang="fr-FR" sz="1800" spc="-1" strike="noStrike">
              <a:solidFill>
                <a:srgbClr val="000000"/>
              </a:solidFill>
              <a:uFill>
                <a:solidFill>
                  <a:srgbClr val="ffffff"/>
                </a:solidFill>
              </a:uFill>
              <a:latin typeface="Arial"/>
            </a:endParaRPr>
          </a:p>
        </p:txBody>
      </p:sp>
    </p:spTree>
  </p:cSld>
  <p:transition spd="med">
    <p:fade/>
  </p:transition>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9" name="Image 1" descr=""/>
          <p:cNvPicPr/>
          <p:nvPr/>
        </p:nvPicPr>
        <p:blipFill>
          <a:blip r:embed="rId1"/>
          <a:stretch/>
        </p:blipFill>
        <p:spPr>
          <a:xfrm>
            <a:off x="1467000" y="195120"/>
            <a:ext cx="8905680" cy="622116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0" name="Image 1" descr=""/>
          <p:cNvPicPr/>
          <p:nvPr/>
        </p:nvPicPr>
        <p:blipFill>
          <a:blip r:embed="rId1"/>
          <a:stretch/>
        </p:blipFill>
        <p:spPr>
          <a:xfrm>
            <a:off x="1312560" y="209520"/>
            <a:ext cx="4430520" cy="6266520"/>
          </a:xfrm>
          <a:prstGeom prst="rect">
            <a:avLst/>
          </a:prstGeom>
          <a:ln>
            <a:noFill/>
          </a:ln>
        </p:spPr>
      </p:pic>
      <p:sp>
        <p:nvSpPr>
          <p:cNvPr id="131" name="CustomShape 1"/>
          <p:cNvSpPr/>
          <p:nvPr/>
        </p:nvSpPr>
        <p:spPr>
          <a:xfrm>
            <a:off x="163800" y="2872440"/>
            <a:ext cx="1148400" cy="851040"/>
          </a:xfrm>
          <a:prstGeom prst="rect">
            <a:avLst/>
          </a:prstGeom>
          <a:noFill/>
          <a:ln>
            <a:noFill/>
          </a:ln>
        </p:spPr>
        <p:style>
          <a:lnRef idx="0"/>
          <a:fillRef idx="0"/>
          <a:effectRef idx="0"/>
          <a:fontRef idx="minor"/>
        </p:style>
        <p:txBody>
          <a:bodyPr lIns="90000" rIns="90000" tIns="45000" bIns="45000"/>
          <a:p>
            <a:pPr>
              <a:lnSpc>
                <a:spcPct val="100000"/>
              </a:lnSpc>
            </a:pPr>
            <a:r>
              <a:rPr lang="fr-FR" sz="1200" spc="-1" strike="noStrike">
                <a:solidFill>
                  <a:srgbClr val="000000"/>
                </a:solidFill>
                <a:uFill>
                  <a:solidFill>
                    <a:srgbClr val="ffffff"/>
                  </a:solidFill>
                </a:uFill>
                <a:latin typeface="Calibri"/>
              </a:rPr>
              <a:t>Périmètre pris en charge (DPU, négociations</a:t>
            </a:r>
            <a:r>
              <a:rPr lang="fr-FR" sz="1400" spc="-1" strike="noStrike">
                <a:solidFill>
                  <a:srgbClr val="000000"/>
                </a:solidFill>
                <a:uFill>
                  <a:solidFill>
                    <a:srgbClr val="ffffff"/>
                  </a:solidFill>
                </a:uFill>
                <a:latin typeface="Calibri"/>
              </a:rPr>
              <a:t>)</a:t>
            </a:r>
            <a:endParaRPr lang="fr-FR" sz="1800" spc="-1" strike="noStrike">
              <a:solidFill>
                <a:srgbClr val="000000"/>
              </a:solidFill>
              <a:uFill>
                <a:solidFill>
                  <a:srgbClr val="ffffff"/>
                </a:solidFill>
              </a:uFill>
              <a:latin typeface="Arial"/>
            </a:endParaRPr>
          </a:p>
        </p:txBody>
      </p:sp>
      <p:pic>
        <p:nvPicPr>
          <p:cNvPr id="132" name="Image 3" descr=""/>
          <p:cNvPicPr/>
          <p:nvPr/>
        </p:nvPicPr>
        <p:blipFill>
          <a:blip r:embed="rId2"/>
          <a:stretch/>
        </p:blipFill>
        <p:spPr>
          <a:xfrm rot="16200000">
            <a:off x="5077800" y="1267920"/>
            <a:ext cx="6208200" cy="4390560"/>
          </a:xfrm>
          <a:prstGeom prst="rect">
            <a:avLst/>
          </a:prstGeom>
          <a:ln>
            <a:noFill/>
          </a:ln>
        </p:spPr>
      </p:pic>
      <p:sp>
        <p:nvSpPr>
          <p:cNvPr id="133" name="CustomShape 2"/>
          <p:cNvSpPr/>
          <p:nvPr/>
        </p:nvSpPr>
        <p:spPr>
          <a:xfrm>
            <a:off x="7086600" y="6409440"/>
            <a:ext cx="2590560" cy="272880"/>
          </a:xfrm>
          <a:prstGeom prst="rect">
            <a:avLst/>
          </a:prstGeom>
          <a:noFill/>
          <a:ln>
            <a:noFill/>
          </a:ln>
        </p:spPr>
        <p:style>
          <a:lnRef idx="0"/>
          <a:fillRef idx="0"/>
          <a:effectRef idx="0"/>
          <a:fontRef idx="minor"/>
        </p:style>
        <p:txBody>
          <a:bodyPr lIns="90000" rIns="90000" tIns="45000" bIns="45000"/>
          <a:p>
            <a:pPr>
              <a:lnSpc>
                <a:spcPct val="100000"/>
              </a:lnSpc>
            </a:pPr>
            <a:r>
              <a:rPr lang="fr-FR" sz="1200" spc="-1" strike="noStrike">
                <a:solidFill>
                  <a:srgbClr val="000000"/>
                </a:solidFill>
                <a:uFill>
                  <a:solidFill>
                    <a:srgbClr val="ffffff"/>
                  </a:solidFill>
                </a:uFill>
                <a:latin typeface="Calibri"/>
              </a:rPr>
              <a:t>Périmètre DUP, Nord de l’opération</a:t>
            </a:r>
            <a:endParaRPr lang="fr-FR" sz="1800" spc="-1" strike="noStrike">
              <a:solidFill>
                <a:srgbClr val="000000"/>
              </a:solidFill>
              <a:uFill>
                <a:solidFill>
                  <a:srgbClr val="ffffff"/>
                </a:solidFill>
              </a:uFill>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4" name="CustomShape 1"/>
          <p:cNvSpPr/>
          <p:nvPr/>
        </p:nvSpPr>
        <p:spPr>
          <a:xfrm>
            <a:off x="336960" y="184320"/>
            <a:ext cx="52689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4-3 Outils fonciers</a:t>
            </a:r>
            <a:endParaRPr lang="fr-FR" sz="1800" spc="-1" strike="noStrike">
              <a:solidFill>
                <a:srgbClr val="000000"/>
              </a:solidFill>
              <a:uFill>
                <a:solidFill>
                  <a:srgbClr val="ffffff"/>
                </a:solidFill>
              </a:uFill>
              <a:latin typeface="Arial"/>
            </a:endParaRPr>
          </a:p>
        </p:txBody>
      </p:sp>
      <p:sp>
        <p:nvSpPr>
          <p:cNvPr id="135"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36" name="CustomShape 3"/>
          <p:cNvSpPr/>
          <p:nvPr/>
        </p:nvSpPr>
        <p:spPr>
          <a:xfrm>
            <a:off x="447480" y="1383480"/>
            <a:ext cx="9837720" cy="740844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2f5597"/>
                </a:solidFill>
                <a:uFill>
                  <a:solidFill>
                    <a:srgbClr val="ffffff"/>
                  </a:solidFill>
                </a:uFill>
                <a:latin typeface="Trebuchet MS"/>
              </a:rPr>
              <a:t>Prise en charge d’une délégation du droit de préemption urbain </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par la Commune d’IFS sur l’ensemble du périmètre en 2006</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OAP au PLU sur la partie Sud du périmètre</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r>
              <a:rPr b="1" lang="fr-FR" sz="2000" spc="-1" strike="noStrike">
                <a:solidFill>
                  <a:srgbClr val="2f5597"/>
                </a:solidFill>
                <a:uFill>
                  <a:solidFill>
                    <a:srgbClr val="ffffff"/>
                  </a:solidFill>
                </a:uFill>
                <a:latin typeface="Trebuchet MS"/>
              </a:rPr>
              <a:t>Négociations de gré à gré</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r>
              <a:rPr b="1" lang="fr-FR" sz="2000" spc="-1" strike="noStrike">
                <a:solidFill>
                  <a:srgbClr val="2f5597"/>
                </a:solidFill>
                <a:uFill>
                  <a:solidFill>
                    <a:srgbClr val="ffffff"/>
                  </a:solidFill>
                </a:uFill>
                <a:latin typeface="Trebuchet MS"/>
              </a:rPr>
              <a:t>Périmètre de déclaration d’utilité publique : </a:t>
            </a:r>
            <a:r>
              <a:rPr lang="fr-FR" sz="2000" spc="-1" strike="noStrike">
                <a:solidFill>
                  <a:srgbClr val="000000"/>
                </a:solidFill>
                <a:uFill>
                  <a:solidFill>
                    <a:srgbClr val="ffffff"/>
                  </a:solidFill>
                </a:uFill>
                <a:latin typeface="Trebuchet MS"/>
              </a:rPr>
              <a:t>sur la partie nord du périmètre</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Ouverture des enquêtes conjointes en août 2011</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Arrêté de DUP en février 2012</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Arrêté de cessibilité en avril 2013</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Ordonnance d’expropriation en octobre 2013 (= transfert de propriété)</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Négociations amiables en parallèle pour l’indemnisation des propriétaires des murs et le déplacement ou l’éviction des commerçants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7" name="CustomShape 1"/>
          <p:cNvSpPr/>
          <p:nvPr/>
        </p:nvSpPr>
        <p:spPr>
          <a:xfrm>
            <a:off x="336960" y="184320"/>
            <a:ext cx="52689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4-4 Les biens maîtrisés</a:t>
            </a:r>
            <a:endParaRPr lang="fr-FR" sz="1800" spc="-1" strike="noStrike">
              <a:solidFill>
                <a:srgbClr val="000000"/>
              </a:solidFill>
              <a:uFill>
                <a:solidFill>
                  <a:srgbClr val="ffffff"/>
                </a:solidFill>
              </a:uFill>
              <a:latin typeface="Arial"/>
            </a:endParaRPr>
          </a:p>
        </p:txBody>
      </p:sp>
      <p:sp>
        <p:nvSpPr>
          <p:cNvPr id="138"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39" name="CustomShape 3"/>
          <p:cNvSpPr/>
          <p:nvPr/>
        </p:nvSpPr>
        <p:spPr>
          <a:xfrm>
            <a:off x="338760" y="1405080"/>
            <a:ext cx="9837720" cy="5883840"/>
          </a:xfrm>
          <a:prstGeom prst="rect">
            <a:avLst/>
          </a:prstGeom>
          <a:noFill/>
          <a:ln>
            <a:noFill/>
          </a:ln>
        </p:spPr>
        <p:style>
          <a:lnRef idx="0"/>
          <a:fillRef idx="0"/>
          <a:effectRef idx="0"/>
          <a:fontRef idx="minor"/>
        </p:style>
        <p:txBody>
          <a:bodyPr lIns="90000" rIns="90000" tIns="45000" bIns="45000"/>
          <a:p>
            <a:pPr marL="457200" indent="-456840">
              <a:lnSpc>
                <a:spcPct val="100000"/>
              </a:lnSpc>
              <a:buClr>
                <a:srgbClr val="2f5597"/>
              </a:buClr>
              <a:buFont typeface="Calibri Light"/>
              <a:buAutoNum type="arabicPeriod"/>
            </a:pPr>
            <a:r>
              <a:rPr b="1" lang="fr-FR" sz="2000" spc="-1" strike="noStrike">
                <a:solidFill>
                  <a:srgbClr val="2f5597"/>
                </a:solidFill>
                <a:uFill>
                  <a:solidFill>
                    <a:srgbClr val="ffffff"/>
                  </a:solidFill>
                </a:uFill>
                <a:latin typeface="Trebuchet MS"/>
              </a:rPr>
              <a:t>Immeuble de rapport , procédure de fixation de prix + transfert ou éviction des fonds de commerce</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457200" indent="-456840">
              <a:lnSpc>
                <a:spcPct val="100000"/>
              </a:lnSpc>
              <a:buClr>
                <a:srgbClr val="2f5597"/>
              </a:buClr>
              <a:buFont typeface="Calibri Light"/>
              <a:buAutoNum type="arabicPeriod" startAt="2"/>
            </a:pPr>
            <a:r>
              <a:rPr b="1" lang="fr-FR" sz="2000" spc="-1" strike="noStrike">
                <a:solidFill>
                  <a:srgbClr val="2f5597"/>
                </a:solidFill>
                <a:uFill>
                  <a:solidFill>
                    <a:srgbClr val="ffffff"/>
                  </a:solidFill>
                </a:uFill>
                <a:latin typeface="Trebuchet MS"/>
              </a:rPr>
              <a:t>Maisons d’habitation</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457200" indent="-456840">
              <a:lnSpc>
                <a:spcPct val="100000"/>
              </a:lnSpc>
              <a:buClr>
                <a:srgbClr val="2f5597"/>
              </a:buClr>
              <a:buFont typeface="Calibri Light"/>
              <a:buAutoNum type="arabicPeriod" startAt="3"/>
            </a:pPr>
            <a:r>
              <a:rPr b="1" lang="fr-FR" sz="2000" spc="-1" strike="noStrike">
                <a:solidFill>
                  <a:srgbClr val="2f5597"/>
                </a:solidFill>
                <a:uFill>
                  <a:solidFill>
                    <a:srgbClr val="ffffff"/>
                  </a:solidFill>
                </a:uFill>
                <a:latin typeface="Trebuchet MS"/>
              </a:rPr>
              <a:t>Parties communes de copropriétés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457200" indent="-456840">
              <a:lnSpc>
                <a:spcPct val="100000"/>
              </a:lnSpc>
              <a:buClr>
                <a:srgbClr val="2f5597"/>
              </a:buClr>
              <a:buFont typeface="Calibri Light"/>
              <a:buAutoNum type="arabicPeriod" startAt="4"/>
            </a:pPr>
            <a:r>
              <a:rPr b="1" lang="fr-FR" sz="2000" spc="-1" strike="noStrike">
                <a:solidFill>
                  <a:srgbClr val="2f5597"/>
                </a:solidFill>
                <a:uFill>
                  <a:solidFill>
                    <a:srgbClr val="ffffff"/>
                  </a:solidFill>
                </a:uFill>
                <a:latin typeface="Trebuchet MS"/>
              </a:rPr>
              <a:t>Boulangerie des Pierres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457200" indent="-456840">
              <a:lnSpc>
                <a:spcPct val="100000"/>
              </a:lnSpc>
              <a:buClr>
                <a:srgbClr val="2f5597"/>
              </a:buClr>
              <a:buFont typeface="Calibri Light"/>
              <a:buAutoNum type="arabicPeriod" startAt="5"/>
            </a:pPr>
            <a:r>
              <a:rPr b="1" lang="fr-FR" sz="2000" spc="-1" strike="noStrike">
                <a:solidFill>
                  <a:srgbClr val="2f5597"/>
                </a:solidFill>
                <a:uFill>
                  <a:solidFill>
                    <a:srgbClr val="ffffff"/>
                  </a:solidFill>
                </a:uFill>
                <a:latin typeface="Trebuchet MS"/>
              </a:rPr>
              <a:t>Partie de la propriété d’un bailleur social</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457200" indent="-456840">
              <a:lnSpc>
                <a:spcPct val="100000"/>
              </a:lnSpc>
              <a:buClr>
                <a:srgbClr val="2f5597"/>
              </a:buClr>
              <a:buFont typeface="Calibri Light"/>
              <a:buAutoNum type="arabicPeriod" startAt="6"/>
            </a:pPr>
            <a:r>
              <a:rPr b="1" lang="fr-FR" sz="2000" spc="-1" strike="noStrike">
                <a:solidFill>
                  <a:srgbClr val="2f5597"/>
                </a:solidFill>
                <a:uFill>
                  <a:solidFill>
                    <a:srgbClr val="ffffff"/>
                  </a:solidFill>
                </a:uFill>
                <a:latin typeface="Trebuchet MS"/>
              </a:rPr>
              <a:t>Un immeuble tertiaire</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0" name="CustomShape 1"/>
          <p:cNvSpPr/>
          <p:nvPr/>
        </p:nvSpPr>
        <p:spPr>
          <a:xfrm>
            <a:off x="336960" y="184320"/>
            <a:ext cx="52689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Les biens maîtrisés</a:t>
            </a:r>
            <a:endParaRPr lang="fr-FR" sz="1800" spc="-1" strike="noStrike">
              <a:solidFill>
                <a:srgbClr val="000000"/>
              </a:solidFill>
              <a:uFill>
                <a:solidFill>
                  <a:srgbClr val="ffffff"/>
                </a:solidFill>
              </a:uFill>
              <a:latin typeface="Arial"/>
            </a:endParaRPr>
          </a:p>
        </p:txBody>
      </p:sp>
      <p:sp>
        <p:nvSpPr>
          <p:cNvPr id="141"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42" name="CustomShape 3"/>
          <p:cNvSpPr/>
          <p:nvPr/>
        </p:nvSpPr>
        <p:spPr>
          <a:xfrm>
            <a:off x="324000" y="1080000"/>
            <a:ext cx="3223440" cy="6369480"/>
          </a:xfrm>
          <a:prstGeom prst="rect">
            <a:avLst/>
          </a:prstGeom>
          <a:noFill/>
          <a:ln>
            <a:noFill/>
          </a:ln>
        </p:spPr>
        <p:style>
          <a:lnRef idx="0"/>
          <a:fillRef idx="0"/>
          <a:effectRef idx="0"/>
          <a:fontRef idx="minor"/>
        </p:style>
        <p:txBody>
          <a:bodyPr lIns="90000" rIns="90000" tIns="45000" bIns="45000"/>
          <a:p>
            <a:pPr marL="457200" indent="-456840">
              <a:lnSpc>
                <a:spcPct val="100000"/>
              </a:lnSpc>
              <a:buClr>
                <a:srgbClr val="2f5597"/>
              </a:buClr>
              <a:buFont typeface="Calibri Light"/>
              <a:buAutoNum type="arabicPeriod"/>
            </a:pPr>
            <a:r>
              <a:rPr b="1" lang="fr-FR" sz="2000" spc="-1" strike="noStrike">
                <a:solidFill>
                  <a:srgbClr val="2f5597"/>
                </a:solidFill>
                <a:uFill>
                  <a:solidFill>
                    <a:srgbClr val="ffffff"/>
                  </a:solidFill>
                </a:uFill>
                <a:latin typeface="Trebuchet MS"/>
              </a:rPr>
              <a:t>Immeuble de rapport</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abritant 6 activités commerciales distinctes: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Seven Eleven (épicerie orientale), transfert,</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Samir Coiffure, transfert</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Boucherie Demirtas, transfert,</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Kebab le Capados, éviction,</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Informatic Dépôt, en cours,</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Akéa confort (décoration orientale), en cours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pic>
        <p:nvPicPr>
          <p:cNvPr id="143" name="Image 2" descr=""/>
          <p:cNvPicPr/>
          <p:nvPr/>
        </p:nvPicPr>
        <p:blipFill>
          <a:blip r:embed="rId1"/>
          <a:stretch/>
        </p:blipFill>
        <p:spPr>
          <a:xfrm>
            <a:off x="3786840" y="1212120"/>
            <a:ext cx="6521040" cy="4550040"/>
          </a:xfrm>
          <a:prstGeom prst="rect">
            <a:avLst/>
          </a:prstGeom>
          <a:ln>
            <a:noFill/>
          </a:ln>
        </p:spPr>
      </p:pic>
    </p:spTree>
  </p:cSld>
  <p:transition spd="med">
    <p:fade/>
  </p:transition>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4" name="CustomShape 1"/>
          <p:cNvSpPr/>
          <p:nvPr/>
        </p:nvSpPr>
        <p:spPr>
          <a:xfrm>
            <a:off x="336960" y="184320"/>
            <a:ext cx="52689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Les biens maîtrisés</a:t>
            </a:r>
            <a:endParaRPr lang="fr-FR" sz="1800" spc="-1" strike="noStrike">
              <a:solidFill>
                <a:srgbClr val="000000"/>
              </a:solidFill>
              <a:uFill>
                <a:solidFill>
                  <a:srgbClr val="ffffff"/>
                </a:solidFill>
              </a:uFill>
              <a:latin typeface="Arial"/>
            </a:endParaRPr>
          </a:p>
        </p:txBody>
      </p:sp>
      <p:sp>
        <p:nvSpPr>
          <p:cNvPr id="145"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46" name="CustomShape 3"/>
          <p:cNvSpPr/>
          <p:nvPr/>
        </p:nvSpPr>
        <p:spPr>
          <a:xfrm>
            <a:off x="476280" y="1080000"/>
            <a:ext cx="3223440" cy="606528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Calibri Light"/>
              <a:buAutoNum type="arabicPeriod"/>
            </a:pPr>
            <a:r>
              <a:rPr b="1" lang="fr-FR" sz="1800" spc="-1" strike="noStrike">
                <a:solidFill>
                  <a:srgbClr val="2f5597"/>
                </a:solidFill>
                <a:uFill>
                  <a:solidFill>
                    <a:srgbClr val="ffffff"/>
                  </a:solidFill>
                </a:uFill>
                <a:latin typeface="Trebuchet MS"/>
              </a:rPr>
              <a:t>les activités commerciales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Seven Eleven (épicerie orientale), transfert,</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Samir Coiffure, transfert</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Boucherie Demirtas, transfert,</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Kebab le Capados, éviction,</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Informatic Dépôt, en cours,</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Akéa confort (décoration orientale), en cours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pic>
        <p:nvPicPr>
          <p:cNvPr id="147" name="Image 7" descr=""/>
          <p:cNvPicPr/>
          <p:nvPr/>
        </p:nvPicPr>
        <p:blipFill>
          <a:blip r:embed="rId1"/>
          <a:stretch/>
        </p:blipFill>
        <p:spPr>
          <a:xfrm>
            <a:off x="7611480" y="846360"/>
            <a:ext cx="2730240" cy="2885760"/>
          </a:xfrm>
          <a:prstGeom prst="rect">
            <a:avLst/>
          </a:prstGeom>
          <a:ln>
            <a:noFill/>
          </a:ln>
        </p:spPr>
      </p:pic>
      <p:pic>
        <p:nvPicPr>
          <p:cNvPr id="148" name="Image 8" descr=""/>
          <p:cNvPicPr/>
          <p:nvPr/>
        </p:nvPicPr>
        <p:blipFill>
          <a:blip r:embed="rId2"/>
          <a:stretch/>
        </p:blipFill>
        <p:spPr>
          <a:xfrm>
            <a:off x="4248360" y="846360"/>
            <a:ext cx="2715120" cy="3007800"/>
          </a:xfrm>
          <a:prstGeom prst="rect">
            <a:avLst/>
          </a:prstGeom>
          <a:ln>
            <a:noFill/>
          </a:ln>
        </p:spPr>
      </p:pic>
      <p:pic>
        <p:nvPicPr>
          <p:cNvPr id="149" name="Image 9" descr=""/>
          <p:cNvPicPr/>
          <p:nvPr/>
        </p:nvPicPr>
        <p:blipFill>
          <a:blip r:embed="rId3"/>
          <a:stretch/>
        </p:blipFill>
        <p:spPr>
          <a:xfrm>
            <a:off x="5121000" y="3732480"/>
            <a:ext cx="4781160" cy="2701800"/>
          </a:xfrm>
          <a:prstGeom prst="rect">
            <a:avLst/>
          </a:prstGeom>
          <a:ln>
            <a:noFill/>
          </a:ln>
        </p:spPr>
      </p:pic>
      <p:sp>
        <p:nvSpPr>
          <p:cNvPr id="150" name="CustomShape 4"/>
          <p:cNvSpPr/>
          <p:nvPr/>
        </p:nvSpPr>
        <p:spPr>
          <a:xfrm>
            <a:off x="3581280" y="5305320"/>
            <a:ext cx="1539360" cy="455400"/>
          </a:xfrm>
          <a:prstGeom prst="rect">
            <a:avLst/>
          </a:prstGeom>
          <a:noFill/>
          <a:ln>
            <a:noFill/>
          </a:ln>
        </p:spPr>
        <p:style>
          <a:lnRef idx="0"/>
          <a:fillRef idx="0"/>
          <a:effectRef idx="0"/>
          <a:fontRef idx="minor"/>
        </p:style>
        <p:txBody>
          <a:bodyPr lIns="90000" rIns="90000" tIns="45000" bIns="45000"/>
          <a:p>
            <a:pPr>
              <a:lnSpc>
                <a:spcPct val="100000"/>
              </a:lnSpc>
            </a:pPr>
            <a:r>
              <a:rPr lang="fr-FR" sz="1200" spc="-1" strike="noStrike">
                <a:solidFill>
                  <a:srgbClr val="000000"/>
                </a:solidFill>
                <a:uFill>
                  <a:solidFill>
                    <a:srgbClr val="ffffff"/>
                  </a:solidFill>
                </a:uFill>
                <a:latin typeface="Calibri"/>
              </a:rPr>
              <a:t>Samir coiffure</a:t>
            </a:r>
            <a:endParaRPr lang="fr-FR" sz="1800" spc="-1" strike="noStrike">
              <a:solidFill>
                <a:srgbClr val="000000"/>
              </a:solidFill>
              <a:uFill>
                <a:solidFill>
                  <a:srgbClr val="ffffff"/>
                </a:solidFill>
              </a:uFill>
              <a:latin typeface="Arial"/>
            </a:endParaRPr>
          </a:p>
          <a:p>
            <a:pPr>
              <a:lnSpc>
                <a:spcPct val="100000"/>
              </a:lnSpc>
            </a:pPr>
            <a:r>
              <a:rPr lang="fr-FR" sz="1200" spc="-1" strike="noStrike">
                <a:solidFill>
                  <a:srgbClr val="000000"/>
                </a:solidFill>
                <a:uFill>
                  <a:solidFill>
                    <a:srgbClr val="ffffff"/>
                  </a:solidFill>
                </a:uFill>
                <a:latin typeface="Calibri"/>
              </a:rPr>
              <a:t>Boucherie Demirtas</a:t>
            </a:r>
            <a:endParaRPr lang="fr-FR" sz="1800" spc="-1" strike="noStrike">
              <a:solidFill>
                <a:srgbClr val="000000"/>
              </a:solidFill>
              <a:uFill>
                <a:solidFill>
                  <a:srgbClr val="ffffff"/>
                </a:solidFill>
              </a:uFill>
              <a:latin typeface="Arial"/>
            </a:endParaRPr>
          </a:p>
        </p:txBody>
      </p:sp>
    </p:spTree>
  </p:cSld>
  <p:transition spd="med">
    <p:fade/>
  </p:transition>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 name="CustomShape 1"/>
          <p:cNvSpPr/>
          <p:nvPr/>
        </p:nvSpPr>
        <p:spPr>
          <a:xfrm>
            <a:off x="336960" y="184320"/>
            <a:ext cx="52689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L’état de la procédure</a:t>
            </a:r>
            <a:endParaRPr lang="fr-FR" sz="1800" spc="-1" strike="noStrike">
              <a:solidFill>
                <a:srgbClr val="000000"/>
              </a:solidFill>
              <a:uFill>
                <a:solidFill>
                  <a:srgbClr val="ffffff"/>
                </a:solidFill>
              </a:uFill>
              <a:latin typeface="Arial"/>
            </a:endParaRPr>
          </a:p>
        </p:txBody>
      </p:sp>
      <p:sp>
        <p:nvSpPr>
          <p:cNvPr id="152"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53" name="CustomShape 3"/>
          <p:cNvSpPr/>
          <p:nvPr/>
        </p:nvSpPr>
        <p:spPr>
          <a:xfrm>
            <a:off x="338760" y="1044000"/>
            <a:ext cx="9837720" cy="649368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Arial"/>
              <a:buChar char="•"/>
            </a:pPr>
            <a:r>
              <a:rPr b="1" lang="fr-FR" sz="2000" spc="-1" strike="noStrike">
                <a:solidFill>
                  <a:srgbClr val="2f5597"/>
                </a:solidFill>
                <a:uFill>
                  <a:solidFill>
                    <a:srgbClr val="ffffff"/>
                  </a:solidFill>
                </a:uFill>
                <a:latin typeface="Trebuchet MS"/>
              </a:rPr>
              <a:t>Acquisition des murs </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Avis France Domaine 575 000€</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Notification des offres le 12/03/2014, refus de l’offre</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Saisine du juge le 12/02/2015, transport le 12/06/2015, 2 reports d’audience</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Jugement rendu le 5/02/2016 : 704 000€ + 71 400€ indemnité de remploi</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Paiement de l’indemnité le 18/08/2016 (prise de possession)</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Appel par les propriétaires, audience le 24/01/2017, délibéré au 28/03/2017</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343080" indent="-342720">
              <a:lnSpc>
                <a:spcPct val="100000"/>
              </a:lnSpc>
              <a:buClr>
                <a:srgbClr val="2f5597"/>
              </a:buClr>
              <a:buFont typeface="Arial"/>
              <a:buChar char="•"/>
            </a:pPr>
            <a:r>
              <a:rPr b="1" lang="fr-FR" sz="2000" spc="-1" strike="noStrike">
                <a:solidFill>
                  <a:srgbClr val="2f5597"/>
                </a:solidFill>
                <a:uFill>
                  <a:solidFill>
                    <a:srgbClr val="ffffff"/>
                  </a:solidFill>
                </a:uFill>
                <a:latin typeface="Trebuchet MS"/>
              </a:rPr>
              <a:t>Transferts/Evictions commerciales</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Evaluation de l’indemnité de résiliation de bail , de l’indemnité de remploi, de l’indemnité pour trouble commercial/interruption temporaire d’activité par France Domaine</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000000"/>
                </a:solidFill>
                <a:uFill>
                  <a:solidFill>
                    <a:srgbClr val="ffffff"/>
                  </a:solidFill>
                </a:uFill>
                <a:latin typeface="Trebuchet MS"/>
              </a:rPr>
              <a:t>Production de devis sur les postes supplémentaires : frais de déménagement, de réinstallation (transfert d’équipements ou remplacement matériels non transportables, …). Négociation avec l’appui d’un cabinet d’urbanisme commercial</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4" name="CustomShape 1"/>
          <p:cNvSpPr/>
          <p:nvPr/>
        </p:nvSpPr>
        <p:spPr>
          <a:xfrm>
            <a:off x="338760" y="1405080"/>
            <a:ext cx="9837720" cy="161496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pic>
        <p:nvPicPr>
          <p:cNvPr id="155" name="Image 11" descr=""/>
          <p:cNvPicPr/>
          <p:nvPr/>
        </p:nvPicPr>
        <p:blipFill>
          <a:blip r:embed="rId1"/>
          <a:stretch/>
        </p:blipFill>
        <p:spPr>
          <a:xfrm>
            <a:off x="1324080" y="438120"/>
            <a:ext cx="8591040" cy="6066360"/>
          </a:xfrm>
          <a:prstGeom prst="rect">
            <a:avLst/>
          </a:prstGeom>
          <a:ln>
            <a:noFill/>
          </a:ln>
        </p:spPr>
      </p:pic>
    </p:spTree>
  </p:cSld>
  <p:transition spd="med">
    <p:fade/>
  </p:transition>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6" name="CustomShape 1"/>
          <p:cNvSpPr/>
          <p:nvPr/>
        </p:nvSpPr>
        <p:spPr>
          <a:xfrm>
            <a:off x="336960" y="184320"/>
            <a:ext cx="52689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1</a:t>
            </a:r>
            <a:r>
              <a:rPr lang="fr-FR" sz="3200" spc="-1" strike="noStrike" baseline="30000">
                <a:solidFill>
                  <a:srgbClr val="2f5597"/>
                </a:solidFill>
                <a:uFill>
                  <a:solidFill>
                    <a:srgbClr val="ffffff"/>
                  </a:solidFill>
                </a:uFill>
                <a:latin typeface="Trebuchet MS"/>
              </a:rPr>
              <a:t>ère</a:t>
            </a:r>
            <a:r>
              <a:rPr lang="fr-FR" sz="3200" spc="-1" strike="noStrike">
                <a:solidFill>
                  <a:srgbClr val="2f5597"/>
                </a:solidFill>
                <a:uFill>
                  <a:solidFill>
                    <a:srgbClr val="ffffff"/>
                  </a:solidFill>
                </a:uFill>
                <a:latin typeface="Trebuchet MS"/>
              </a:rPr>
              <a:t> phase opérationnelle</a:t>
            </a:r>
            <a:endParaRPr lang="fr-FR" sz="1800" spc="-1" strike="noStrike">
              <a:solidFill>
                <a:srgbClr val="000000"/>
              </a:solidFill>
              <a:uFill>
                <a:solidFill>
                  <a:srgbClr val="ffffff"/>
                </a:solidFill>
              </a:uFill>
              <a:latin typeface="Arial"/>
            </a:endParaRPr>
          </a:p>
        </p:txBody>
      </p:sp>
      <p:sp>
        <p:nvSpPr>
          <p:cNvPr id="157"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58" name="CustomShape 3"/>
          <p:cNvSpPr/>
          <p:nvPr/>
        </p:nvSpPr>
        <p:spPr>
          <a:xfrm>
            <a:off x="338760" y="1405080"/>
            <a:ext cx="9837720" cy="191988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pic>
        <p:nvPicPr>
          <p:cNvPr id="159" name="Image 2" descr=""/>
          <p:cNvPicPr/>
          <p:nvPr/>
        </p:nvPicPr>
        <p:blipFill>
          <a:blip r:embed="rId1"/>
          <a:stretch/>
        </p:blipFill>
        <p:spPr>
          <a:xfrm>
            <a:off x="1329480" y="769320"/>
            <a:ext cx="8747640" cy="5649840"/>
          </a:xfrm>
          <a:prstGeom prst="rect">
            <a:avLst/>
          </a:prstGeom>
          <a:ln>
            <a:noFill/>
          </a:ln>
        </p:spPr>
      </p:pic>
    </p:spTree>
  </p:cSld>
  <p:transition spd="med">
    <p:fade/>
  </p:transition>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0" name="CustomShape 1"/>
          <p:cNvSpPr/>
          <p:nvPr/>
        </p:nvSpPr>
        <p:spPr>
          <a:xfrm>
            <a:off x="361800" y="219240"/>
            <a:ext cx="58478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GOTHAM</a:t>
            </a:r>
            <a:endParaRPr lang="fr-FR" sz="1800" spc="-1" strike="noStrike">
              <a:solidFill>
                <a:srgbClr val="000000"/>
              </a:solidFill>
              <a:uFill>
                <a:solidFill>
                  <a:srgbClr val="ffffff"/>
                </a:solidFill>
              </a:uFill>
              <a:latin typeface="Arial"/>
            </a:endParaRPr>
          </a:p>
        </p:txBody>
      </p:sp>
      <p:sp>
        <p:nvSpPr>
          <p:cNvPr id="161" name="Line 2"/>
          <p:cNvSpPr/>
          <p:nvPr/>
        </p:nvSpPr>
        <p:spPr>
          <a:xfrm>
            <a:off x="2361960" y="511560"/>
            <a:ext cx="781272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pic>
        <p:nvPicPr>
          <p:cNvPr id="162" name="Image 5" descr=""/>
          <p:cNvPicPr/>
          <p:nvPr/>
        </p:nvPicPr>
        <p:blipFill>
          <a:blip r:embed="rId1"/>
          <a:stretch/>
        </p:blipFill>
        <p:spPr>
          <a:xfrm>
            <a:off x="361800" y="1318320"/>
            <a:ext cx="4947480" cy="3710520"/>
          </a:xfrm>
          <a:prstGeom prst="rect">
            <a:avLst/>
          </a:prstGeom>
          <a:ln>
            <a:noFill/>
          </a:ln>
        </p:spPr>
      </p:pic>
      <p:pic>
        <p:nvPicPr>
          <p:cNvPr id="163" name="Image 6" descr=""/>
          <p:cNvPicPr/>
          <p:nvPr/>
        </p:nvPicPr>
        <p:blipFill>
          <a:blip r:embed="rId2"/>
          <a:stretch/>
        </p:blipFill>
        <p:spPr>
          <a:xfrm rot="5400000">
            <a:off x="5106960" y="1650240"/>
            <a:ext cx="5628600" cy="422136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 name="CustomShape 1"/>
          <p:cNvSpPr/>
          <p:nvPr/>
        </p:nvSpPr>
        <p:spPr>
          <a:xfrm>
            <a:off x="1355400" y="0"/>
            <a:ext cx="108360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7" name="CustomShape 2"/>
          <p:cNvSpPr/>
          <p:nvPr/>
        </p:nvSpPr>
        <p:spPr>
          <a:xfrm>
            <a:off x="0" y="3003840"/>
            <a:ext cx="5991480" cy="1098360"/>
          </a:xfrm>
          <a:custGeom>
            <a:avLst/>
            <a:gdLst/>
            <a:ahLst/>
            <a:rect l="l" t="t" r="r" b="b"/>
            <a:pathLst>
              <a:path w="5230795" h="2117558">
                <a:moveTo>
                  <a:pt x="0" y="0"/>
                </a:moveTo>
                <a:lnTo>
                  <a:pt x="5126522" y="0"/>
                </a:lnTo>
                <a:cubicBezTo>
                  <a:pt x="5102459" y="681790"/>
                  <a:pt x="5086416" y="994610"/>
                  <a:pt x="5230795" y="2117558"/>
                </a:cubicBezTo>
                <a:lnTo>
                  <a:pt x="0" y="211755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58" name="CustomShape 3"/>
          <p:cNvSpPr/>
          <p:nvPr/>
        </p:nvSpPr>
        <p:spPr>
          <a:xfrm>
            <a:off x="4584240" y="2829960"/>
            <a:ext cx="1594080" cy="1431000"/>
          </a:xfrm>
          <a:prstGeom prst="rect">
            <a:avLst/>
          </a:prstGeom>
          <a:noFill/>
          <a:ln>
            <a:noFill/>
          </a:ln>
        </p:spPr>
        <p:style>
          <a:lnRef idx="0"/>
          <a:fillRef idx="0"/>
          <a:effectRef idx="0"/>
          <a:fontRef idx="minor"/>
        </p:style>
        <p:txBody>
          <a:bodyPr lIns="90000" rIns="90000" tIns="45000" bIns="45000"/>
          <a:p>
            <a:pPr>
              <a:lnSpc>
                <a:spcPct val="100000"/>
              </a:lnSpc>
            </a:pPr>
            <a:r>
              <a:rPr lang="fr-FR" sz="8800" spc="-1" strike="noStrike">
                <a:solidFill>
                  <a:srgbClr val="ffffff"/>
                </a:solidFill>
                <a:uFill>
                  <a:solidFill>
                    <a:srgbClr val="ffffff"/>
                  </a:solidFill>
                </a:uFill>
                <a:latin typeface="Trebuchet MS"/>
              </a:rPr>
              <a:t>1</a:t>
            </a:r>
            <a:endParaRPr lang="fr-FR" sz="1800" spc="-1" strike="noStrike">
              <a:solidFill>
                <a:srgbClr val="000000"/>
              </a:solidFill>
              <a:uFill>
                <a:solidFill>
                  <a:srgbClr val="ffffff"/>
                </a:solidFill>
              </a:uFill>
              <a:latin typeface="Arial"/>
            </a:endParaRPr>
          </a:p>
        </p:txBody>
      </p:sp>
      <p:sp>
        <p:nvSpPr>
          <p:cNvPr id="59" name="CustomShape 4"/>
          <p:cNvSpPr/>
          <p:nvPr/>
        </p:nvSpPr>
        <p:spPr>
          <a:xfrm>
            <a:off x="5919480" y="3003840"/>
            <a:ext cx="6272280" cy="1098360"/>
          </a:xfrm>
          <a:custGeom>
            <a:avLst/>
            <a:gdLst/>
            <a:ahLst/>
            <a:rect l="l" t="t" r="r" b="b"/>
            <a:pathLst>
              <a:path w="5565540" h="1098884">
                <a:moveTo>
                  <a:pt x="56148" y="0"/>
                </a:moveTo>
                <a:lnTo>
                  <a:pt x="5565540" y="0"/>
                </a:lnTo>
                <a:lnTo>
                  <a:pt x="5565540" y="1098884"/>
                </a:lnTo>
                <a:lnTo>
                  <a:pt x="0" y="1098884"/>
                </a:lnTo>
                <a:cubicBezTo>
                  <a:pt x="58821" y="692483"/>
                  <a:pt x="77537" y="390358"/>
                  <a:pt x="561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60" name="CustomShape 5"/>
          <p:cNvSpPr/>
          <p:nvPr/>
        </p:nvSpPr>
        <p:spPr>
          <a:xfrm>
            <a:off x="6734520" y="3076200"/>
            <a:ext cx="4971240" cy="943560"/>
          </a:xfrm>
          <a:prstGeom prst="rect">
            <a:avLst/>
          </a:prstGeom>
          <a:noFill/>
          <a:ln>
            <a:noFill/>
          </a:ln>
        </p:spPr>
        <p:style>
          <a:lnRef idx="0"/>
          <a:fillRef idx="0"/>
          <a:effectRef idx="0"/>
          <a:fontRef idx="minor"/>
        </p:style>
        <p:txBody>
          <a:bodyPr lIns="90000" rIns="90000" tIns="45000" bIns="45000"/>
          <a:p>
            <a:pPr>
              <a:lnSpc>
                <a:spcPct val="100000"/>
              </a:lnSpc>
            </a:pPr>
            <a:r>
              <a:rPr i="1" lang="fr-FR" sz="2800" spc="-1" strike="noStrike">
                <a:solidFill>
                  <a:srgbClr val="ffffff"/>
                </a:solidFill>
                <a:uFill>
                  <a:solidFill>
                    <a:srgbClr val="ffffff"/>
                  </a:solidFill>
                </a:uFill>
                <a:latin typeface="Trebuchet MS"/>
              </a:rPr>
              <a:t>La prise en charge d’une intervention foncière</a:t>
            </a:r>
            <a:endParaRPr lang="fr-FR" sz="1800" spc="-1" strike="noStrike">
              <a:solidFill>
                <a:srgbClr val="000000"/>
              </a:solidFill>
              <a:uFill>
                <a:solidFill>
                  <a:srgbClr val="ffffff"/>
                </a:solidFill>
              </a:uFill>
              <a:latin typeface="Arial"/>
            </a:endParaRPr>
          </a:p>
        </p:txBody>
      </p:sp>
      <p:pic>
        <p:nvPicPr>
          <p:cNvPr id="61" name="Image 6" descr=""/>
          <p:cNvPicPr/>
          <p:nvPr/>
        </p:nvPicPr>
        <p:blipFill>
          <a:blip r:embed="rId1"/>
          <a:stretch/>
        </p:blipFill>
        <p:spPr>
          <a:xfrm>
            <a:off x="5088240" y="0"/>
            <a:ext cx="1758240" cy="6857640"/>
          </a:xfrm>
          <a:prstGeom prst="rect">
            <a:avLst/>
          </a:prstGeom>
          <a:ln>
            <a:noFill/>
          </a:ln>
        </p:spPr>
      </p:pic>
      <p:sp>
        <p:nvSpPr>
          <p:cNvPr id="62" name="CustomShape 6"/>
          <p:cNvSpPr/>
          <p:nvPr/>
        </p:nvSpPr>
        <p:spPr>
          <a:xfrm>
            <a:off x="7000560" y="4572000"/>
            <a:ext cx="4421880" cy="821880"/>
          </a:xfrm>
          <a:prstGeom prst="rect">
            <a:avLst/>
          </a:prstGeom>
          <a:noFill/>
          <a:ln>
            <a:noFill/>
          </a:ln>
        </p:spPr>
        <p:style>
          <a:lnRef idx="0"/>
          <a:fillRef idx="0"/>
          <a:effectRef idx="0"/>
          <a:fontRef idx="minor"/>
        </p:style>
        <p:txBody>
          <a:bodyPr lIns="90000" rIns="90000" tIns="45000" bIns="45000"/>
          <a:p>
            <a:pPr>
              <a:lnSpc>
                <a:spcPct val="100000"/>
              </a:lnSpc>
            </a:pPr>
            <a:r>
              <a:rPr lang="fr-FR" sz="2400" spc="-1" strike="noStrike">
                <a:solidFill>
                  <a:srgbClr val="000000"/>
                </a:solidFill>
                <a:uFill>
                  <a:solidFill>
                    <a:srgbClr val="ffffff"/>
                  </a:solidFill>
                </a:uFill>
                <a:latin typeface="Calibri"/>
              </a:rPr>
              <a:t>1-1 la démarche de la collectivité</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1-2 la décision de l’EPF</a:t>
            </a:r>
            <a:endParaRPr lang="fr-FR" sz="1800" spc="-1" strike="noStrike">
              <a:solidFill>
                <a:srgbClr val="000000"/>
              </a:solidFill>
              <a:uFill>
                <a:solidFill>
                  <a:srgbClr val="ffffff"/>
                </a:solidFill>
              </a:uFill>
              <a:latin typeface="Arial"/>
            </a:endParaRPr>
          </a:p>
        </p:txBody>
      </p:sp>
      <p:pic>
        <p:nvPicPr>
          <p:cNvPr id="63" name="Image 13" descr=""/>
          <p:cNvPicPr/>
          <p:nvPr/>
        </p:nvPicPr>
        <p:blipFill>
          <a:blip r:embed="rId2"/>
          <a:stretch/>
        </p:blipFill>
        <p:spPr>
          <a:xfrm>
            <a:off x="221400" y="3324960"/>
            <a:ext cx="456120" cy="456120"/>
          </a:xfrm>
          <a:prstGeom prst="rect">
            <a:avLst/>
          </a:prstGeom>
          <a:ln>
            <a:noFill/>
          </a:ln>
        </p:spPr>
      </p:pic>
    </p:spTree>
  </p:cSld>
  <p:transition spd="med">
    <p:fade/>
  </p:transition>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4" name="CustomShape 1"/>
          <p:cNvSpPr/>
          <p:nvPr/>
        </p:nvSpPr>
        <p:spPr>
          <a:xfrm>
            <a:off x="336960" y="184320"/>
            <a:ext cx="52689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Les biens maîtrisés</a:t>
            </a:r>
            <a:endParaRPr lang="fr-FR" sz="1800" spc="-1" strike="noStrike">
              <a:solidFill>
                <a:srgbClr val="000000"/>
              </a:solidFill>
              <a:uFill>
                <a:solidFill>
                  <a:srgbClr val="ffffff"/>
                </a:solidFill>
              </a:uFill>
              <a:latin typeface="Arial"/>
            </a:endParaRPr>
          </a:p>
        </p:txBody>
      </p:sp>
      <p:sp>
        <p:nvSpPr>
          <p:cNvPr id="165"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66" name="CustomShape 3"/>
          <p:cNvSpPr/>
          <p:nvPr/>
        </p:nvSpPr>
        <p:spPr>
          <a:xfrm>
            <a:off x="324000" y="1080000"/>
            <a:ext cx="3223440" cy="679860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Calibri Light"/>
              <a:buAutoNum type="arabicPeriod" startAt="4"/>
            </a:pPr>
            <a:r>
              <a:rPr b="1" lang="fr-FR" sz="2000" spc="-1" strike="noStrike">
                <a:solidFill>
                  <a:srgbClr val="2f5597"/>
                </a:solidFill>
                <a:uFill>
                  <a:solidFill>
                    <a:srgbClr val="ffffff"/>
                  </a:solidFill>
                </a:uFill>
                <a:latin typeface="Trebuchet MS"/>
              </a:rPr>
              <a:t>Boulangerie le moulin des Pierres</a:t>
            </a:r>
            <a:endParaRPr lang="fr-FR" sz="1800" spc="-1" strike="noStrike">
              <a:solidFill>
                <a:srgbClr val="000000"/>
              </a:solidFill>
              <a:uFill>
                <a:solidFill>
                  <a:srgbClr val="ffffff"/>
                </a:solidFill>
              </a:uFill>
              <a:latin typeface="Arial"/>
            </a:endParaRPr>
          </a:p>
          <a:p>
            <a:pPr marL="343080" indent="-342720">
              <a:lnSpc>
                <a:spcPct val="100000"/>
              </a:lnSpc>
              <a:buClr>
                <a:srgbClr val="2f5597"/>
              </a:buClr>
              <a:buFont typeface="Arial"/>
              <a:buChar char="•"/>
            </a:pPr>
            <a:r>
              <a:rPr lang="fr-FR" sz="2000" spc="-1" strike="noStrike">
                <a:solidFill>
                  <a:srgbClr val="2f5597"/>
                </a:solidFill>
                <a:uFill>
                  <a:solidFill>
                    <a:srgbClr val="ffffff"/>
                  </a:solidFill>
                </a:uFill>
                <a:latin typeface="Trebuchet MS"/>
              </a:rPr>
              <a:t>un propriétaire des murs, </a:t>
            </a:r>
            <a:endParaRPr lang="fr-FR" sz="1800" spc="-1" strike="noStrike">
              <a:solidFill>
                <a:srgbClr val="000000"/>
              </a:solidFill>
              <a:uFill>
                <a:solidFill>
                  <a:srgbClr val="ffffff"/>
                </a:solidFill>
              </a:uFill>
              <a:latin typeface="Arial"/>
            </a:endParaRPr>
          </a:p>
          <a:p>
            <a:pPr marL="343080" indent="-342720">
              <a:lnSpc>
                <a:spcPct val="100000"/>
              </a:lnSpc>
              <a:buClr>
                <a:srgbClr val="2f5597"/>
              </a:buClr>
              <a:buFont typeface="Arial"/>
              <a:buChar char="•"/>
            </a:pPr>
            <a:r>
              <a:rPr lang="fr-FR" sz="2000" spc="-1" strike="noStrike">
                <a:solidFill>
                  <a:srgbClr val="2f5597"/>
                </a:solidFill>
                <a:uFill>
                  <a:solidFill>
                    <a:srgbClr val="ffffff"/>
                  </a:solidFill>
                </a:uFill>
                <a:latin typeface="Trebuchet MS"/>
              </a:rPr>
              <a:t>évalués à 155 000€</a:t>
            </a:r>
            <a:endParaRPr lang="fr-FR" sz="1800" spc="-1" strike="noStrike">
              <a:solidFill>
                <a:srgbClr val="000000"/>
              </a:solidFill>
              <a:uFill>
                <a:solidFill>
                  <a:srgbClr val="ffffff"/>
                </a:solidFill>
              </a:uFill>
              <a:latin typeface="Arial"/>
            </a:endParaRPr>
          </a:p>
          <a:p>
            <a:pPr marL="343080" indent="-342720">
              <a:lnSpc>
                <a:spcPct val="100000"/>
              </a:lnSpc>
              <a:buClr>
                <a:srgbClr val="2f5597"/>
              </a:buClr>
              <a:buFont typeface="Arial"/>
              <a:buChar char="•"/>
            </a:pPr>
            <a:r>
              <a:rPr lang="fr-FR" sz="2000" spc="-1" strike="noStrike">
                <a:solidFill>
                  <a:srgbClr val="2f5597"/>
                </a:solidFill>
                <a:uFill>
                  <a:solidFill>
                    <a:srgbClr val="ffffff"/>
                  </a:solidFill>
                </a:uFill>
                <a:latin typeface="Trebuchet MS"/>
              </a:rPr>
              <a:t>Fixation judiciaire des indemnités à engager</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marL="343080" indent="-342720">
              <a:lnSpc>
                <a:spcPct val="100000"/>
              </a:lnSpc>
              <a:buClr>
                <a:srgbClr val="2f5597"/>
              </a:buClr>
              <a:buFont typeface="Arial"/>
              <a:buChar char="•"/>
            </a:pPr>
            <a:r>
              <a:rPr lang="fr-FR" sz="2000" spc="-1" strike="noStrike">
                <a:solidFill>
                  <a:srgbClr val="2f5597"/>
                </a:solidFill>
                <a:uFill>
                  <a:solidFill>
                    <a:srgbClr val="ffffff"/>
                  </a:solidFill>
                </a:uFill>
                <a:latin typeface="Trebuchet MS"/>
              </a:rPr>
              <a:t>Une SARL exploitante du fonds de commerce</a:t>
            </a:r>
            <a:endParaRPr lang="fr-FR" sz="1800" spc="-1" strike="noStrike">
              <a:solidFill>
                <a:srgbClr val="000000"/>
              </a:solidFill>
              <a:uFill>
                <a:solidFill>
                  <a:srgbClr val="ffffff"/>
                </a:solidFill>
              </a:uFill>
              <a:latin typeface="Arial"/>
            </a:endParaRPr>
          </a:p>
          <a:p>
            <a:pPr marL="343080" indent="-342720">
              <a:lnSpc>
                <a:spcPct val="100000"/>
              </a:lnSpc>
              <a:buClr>
                <a:srgbClr val="2f5597"/>
              </a:buClr>
              <a:buFont typeface="Arial"/>
              <a:buChar char="•"/>
            </a:pPr>
            <a:r>
              <a:rPr lang="fr-FR" sz="2000" spc="-1" strike="noStrike">
                <a:solidFill>
                  <a:srgbClr val="2f5597"/>
                </a:solidFill>
                <a:uFill>
                  <a:solidFill>
                    <a:srgbClr val="ffffff"/>
                  </a:solidFill>
                </a:uFill>
                <a:latin typeface="Trebuchet MS"/>
              </a:rPr>
              <a:t>Accord obtenu en janvier 2017 au prix de 360 750€ pour transfert d’activité</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pic>
        <p:nvPicPr>
          <p:cNvPr id="167" name="Image 6" descr=""/>
          <p:cNvPicPr/>
          <p:nvPr/>
        </p:nvPicPr>
        <p:blipFill>
          <a:blip r:embed="rId1"/>
          <a:stretch/>
        </p:blipFill>
        <p:spPr>
          <a:xfrm>
            <a:off x="3886200" y="979920"/>
            <a:ext cx="6476760" cy="5440320"/>
          </a:xfrm>
          <a:prstGeom prst="rect">
            <a:avLst/>
          </a:prstGeom>
          <a:ln>
            <a:noFill/>
          </a:ln>
        </p:spPr>
      </p:pic>
    </p:spTree>
  </p:cSld>
  <p:transition spd="med">
    <p:fade/>
  </p:transition>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8" name="CustomShape 1"/>
          <p:cNvSpPr/>
          <p:nvPr/>
        </p:nvSpPr>
        <p:spPr>
          <a:xfrm>
            <a:off x="336960" y="184320"/>
            <a:ext cx="6194160" cy="106524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Prochaines phases opérationnelles</a:t>
            </a:r>
            <a:endParaRPr lang="fr-FR" sz="1800" spc="-1" strike="noStrike">
              <a:solidFill>
                <a:srgbClr val="000000"/>
              </a:solidFill>
              <a:uFill>
                <a:solidFill>
                  <a:srgbClr val="ffffff"/>
                </a:solidFill>
              </a:uFill>
              <a:latin typeface="Arial"/>
            </a:endParaRPr>
          </a:p>
        </p:txBody>
      </p:sp>
      <p:sp>
        <p:nvSpPr>
          <p:cNvPr id="169" name="Line 2"/>
          <p:cNvSpPr/>
          <p:nvPr/>
        </p:nvSpPr>
        <p:spPr>
          <a:xfrm flipV="1">
            <a:off x="4142520" y="560520"/>
            <a:ext cx="6200280" cy="1368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70" name="CustomShape 3"/>
          <p:cNvSpPr/>
          <p:nvPr/>
        </p:nvSpPr>
        <p:spPr>
          <a:xfrm>
            <a:off x="338760" y="1405080"/>
            <a:ext cx="9837720" cy="191988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pic>
        <p:nvPicPr>
          <p:cNvPr id="171" name="Image 5" descr=""/>
          <p:cNvPicPr/>
          <p:nvPr/>
        </p:nvPicPr>
        <p:blipFill>
          <a:blip r:embed="rId1"/>
          <a:stretch/>
        </p:blipFill>
        <p:spPr>
          <a:xfrm rot="16200000">
            <a:off x="3651480" y="50040"/>
            <a:ext cx="5399640" cy="7646760"/>
          </a:xfrm>
          <a:prstGeom prst="rect">
            <a:avLst/>
          </a:prstGeom>
          <a:ln>
            <a:noFill/>
          </a:ln>
        </p:spPr>
      </p:pic>
      <p:sp>
        <p:nvSpPr>
          <p:cNvPr id="172" name="CustomShape 4"/>
          <p:cNvSpPr/>
          <p:nvPr/>
        </p:nvSpPr>
        <p:spPr>
          <a:xfrm>
            <a:off x="276120" y="2605320"/>
            <a:ext cx="2121840" cy="2284920"/>
          </a:xfrm>
          <a:prstGeom prst="rect">
            <a:avLst/>
          </a:prstGeom>
          <a:noFill/>
          <a:ln>
            <a:noFill/>
          </a:ln>
        </p:spPr>
        <p:style>
          <a:lnRef idx="0"/>
          <a:fillRef idx="0"/>
          <a:effectRef idx="0"/>
          <a:fontRef idx="minor"/>
        </p:style>
        <p:txBody>
          <a:bodyPr lIns="90000" rIns="90000" tIns="45000" bIns="45000"/>
          <a:p>
            <a:pPr>
              <a:lnSpc>
                <a:spcPct val="100000"/>
              </a:lnSpc>
            </a:pPr>
            <a:r>
              <a:rPr lang="fr-FR" sz="1800" spc="-1" strike="noStrike">
                <a:solidFill>
                  <a:srgbClr val="000000"/>
                </a:solidFill>
                <a:uFill>
                  <a:solidFill>
                    <a:srgbClr val="ffffff"/>
                  </a:solidFill>
                </a:uFill>
                <a:latin typeface="Calibri"/>
              </a:rPr>
              <a:t>10 : FOYERS NORMANDS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000000"/>
                </a:solidFill>
                <a:uFill>
                  <a:solidFill>
                    <a:srgbClr val="ffffff"/>
                  </a:solidFill>
                </a:uFill>
                <a:latin typeface="Calibri"/>
              </a:rPr>
              <a:t>7 : PARTELIOS </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000000"/>
                </a:solidFill>
                <a:uFill>
                  <a:solidFill>
                    <a:srgbClr val="ffffff"/>
                  </a:solidFill>
                </a:uFill>
                <a:latin typeface="Calibri"/>
              </a:rPr>
              <a:t>2023 m² sdp</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000000"/>
                </a:solidFill>
                <a:uFill>
                  <a:solidFill>
                    <a:srgbClr val="ffffff"/>
                  </a:solidFill>
                </a:uFill>
                <a:latin typeface="Calibri"/>
              </a:rPr>
              <a:t>36 LOGMTS</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000000"/>
                </a:solidFill>
                <a:uFill>
                  <a:solidFill>
                    <a:srgbClr val="ffffff"/>
                  </a:solidFill>
                </a:uFill>
                <a:latin typeface="Calibri"/>
              </a:rPr>
              <a:t>PSLA, PLS</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000000"/>
                </a:solidFill>
                <a:uFill>
                  <a:solidFill>
                    <a:srgbClr val="ffffff"/>
                  </a:solidFill>
                </a:uFill>
                <a:latin typeface="Calibri"/>
              </a:rPr>
              <a:t>Dépôt PC mars 2017</a:t>
            </a:r>
            <a:endParaRPr lang="fr-FR" sz="1800" spc="-1" strike="noStrike">
              <a:solidFill>
                <a:srgbClr val="000000"/>
              </a:solidFill>
              <a:uFill>
                <a:solidFill>
                  <a:srgbClr val="ffffff"/>
                </a:solidFill>
              </a:uFill>
              <a:latin typeface="Arial"/>
            </a:endParaRPr>
          </a:p>
        </p:txBody>
      </p:sp>
    </p:spTree>
  </p:cSld>
  <p:transition spd="med">
    <p:fade/>
  </p:transition>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3" name="CustomShape 1"/>
          <p:cNvSpPr/>
          <p:nvPr/>
        </p:nvSpPr>
        <p:spPr>
          <a:xfrm>
            <a:off x="336960" y="184320"/>
            <a:ext cx="61941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Les foyers normands</a:t>
            </a:r>
            <a:endParaRPr lang="fr-FR" sz="1800" spc="-1" strike="noStrike">
              <a:solidFill>
                <a:srgbClr val="000000"/>
              </a:solidFill>
              <a:uFill>
                <a:solidFill>
                  <a:srgbClr val="ffffff"/>
                </a:solidFill>
              </a:uFill>
              <a:latin typeface="Arial"/>
            </a:endParaRPr>
          </a:p>
        </p:txBody>
      </p:sp>
      <p:sp>
        <p:nvSpPr>
          <p:cNvPr id="174" name="Line 2"/>
          <p:cNvSpPr/>
          <p:nvPr/>
        </p:nvSpPr>
        <p:spPr>
          <a:xfrm flipV="1">
            <a:off x="6618240" y="518760"/>
            <a:ext cx="3556440" cy="36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75" name="CustomShape 3"/>
          <p:cNvSpPr/>
          <p:nvPr/>
        </p:nvSpPr>
        <p:spPr>
          <a:xfrm>
            <a:off x="338760" y="1405080"/>
            <a:ext cx="9837720" cy="1919880"/>
          </a:xfrm>
          <a:prstGeom prst="rect">
            <a:avLst/>
          </a:prstGeom>
          <a:noFill/>
          <a:ln>
            <a:noFill/>
          </a:ln>
        </p:spPr>
        <p:style>
          <a:lnRef idx="0"/>
          <a:fillRef idx="0"/>
          <a:effectRef idx="0"/>
          <a:fontRef idx="minor"/>
        </p:style>
        <p:txBody>
          <a:bodyPr lIns="90000" rIns="90000" tIns="45000" bIns="45000"/>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pic>
        <p:nvPicPr>
          <p:cNvPr id="176" name="Image 2" descr=""/>
          <p:cNvPicPr/>
          <p:nvPr/>
        </p:nvPicPr>
        <p:blipFill>
          <a:blip r:embed="rId1"/>
          <a:stretch/>
        </p:blipFill>
        <p:spPr>
          <a:xfrm rot="5400000">
            <a:off x="2926440" y="-264240"/>
            <a:ext cx="5439240" cy="7702920"/>
          </a:xfrm>
          <a:prstGeom prst="rect">
            <a:avLst/>
          </a:prstGeom>
          <a:ln>
            <a:noFill/>
          </a:ln>
        </p:spPr>
      </p:pic>
    </p:spTree>
  </p:cSld>
  <p:transition spd="med">
    <p:fade/>
  </p:transition>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7" name="CustomShape 1"/>
          <p:cNvSpPr/>
          <p:nvPr/>
        </p:nvSpPr>
        <p:spPr>
          <a:xfrm>
            <a:off x="336960" y="184320"/>
            <a:ext cx="5268960" cy="57708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Les biens maîtrisés</a:t>
            </a:r>
            <a:endParaRPr lang="fr-FR" sz="1800" spc="-1" strike="noStrike">
              <a:solidFill>
                <a:srgbClr val="000000"/>
              </a:solidFill>
              <a:uFill>
                <a:solidFill>
                  <a:srgbClr val="ffffff"/>
                </a:solidFill>
              </a:uFill>
              <a:latin typeface="Arial"/>
            </a:endParaRPr>
          </a:p>
        </p:txBody>
      </p:sp>
      <p:sp>
        <p:nvSpPr>
          <p:cNvPr id="178" name="Line 2"/>
          <p:cNvSpPr/>
          <p:nvPr/>
        </p:nvSpPr>
        <p:spPr>
          <a:xfrm>
            <a:off x="5257800" y="511560"/>
            <a:ext cx="4916880" cy="720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179" name="CustomShape 3"/>
          <p:cNvSpPr/>
          <p:nvPr/>
        </p:nvSpPr>
        <p:spPr>
          <a:xfrm>
            <a:off x="324000" y="846360"/>
            <a:ext cx="4933440" cy="7407720"/>
          </a:xfrm>
          <a:prstGeom prst="rect">
            <a:avLst/>
          </a:prstGeom>
          <a:noFill/>
          <a:ln>
            <a:noFill/>
          </a:ln>
        </p:spPr>
        <p:style>
          <a:lnRef idx="0"/>
          <a:fillRef idx="0"/>
          <a:effectRef idx="0"/>
          <a:fontRef idx="minor"/>
        </p:style>
        <p:txBody>
          <a:bodyPr lIns="90000" rIns="90000" tIns="45000" bIns="45000"/>
          <a:p>
            <a:pPr marL="457200" indent="-456840">
              <a:lnSpc>
                <a:spcPct val="100000"/>
              </a:lnSpc>
              <a:buClr>
                <a:srgbClr val="2f5597"/>
              </a:buClr>
              <a:buFont typeface="Calibri Light"/>
              <a:buAutoNum type="arabicPeriod" startAt="5"/>
            </a:pPr>
            <a:r>
              <a:rPr b="1" lang="fr-FR" sz="2000" spc="-1" strike="noStrike">
                <a:solidFill>
                  <a:srgbClr val="2f5597"/>
                </a:solidFill>
                <a:uFill>
                  <a:solidFill>
                    <a:srgbClr val="ffffff"/>
                  </a:solidFill>
                </a:uFill>
                <a:latin typeface="Trebuchet MS"/>
              </a:rPr>
              <a:t>Préemptions</a:t>
            </a:r>
            <a:endParaRPr lang="fr-FR" sz="1800" spc="-1" strike="noStrike">
              <a:solidFill>
                <a:srgbClr val="000000"/>
              </a:solidFill>
              <a:uFill>
                <a:solidFill>
                  <a:srgbClr val="ffffff"/>
                </a:solidFill>
              </a:uFill>
              <a:latin typeface="Arial"/>
            </a:endParaRPr>
          </a:p>
          <a:p>
            <a:pPr marL="343080" indent="-342720">
              <a:lnSpc>
                <a:spcPct val="100000"/>
              </a:lnSpc>
              <a:buClr>
                <a:srgbClr val="2f5597"/>
              </a:buClr>
              <a:buFont typeface="Arial"/>
              <a:buChar char="•"/>
            </a:pPr>
            <a:r>
              <a:rPr lang="fr-FR" sz="2000" spc="-1" strike="noStrike" u="sng">
                <a:solidFill>
                  <a:srgbClr val="2f5597"/>
                </a:solidFill>
                <a:uFill>
                  <a:solidFill>
                    <a:srgbClr val="ffffff"/>
                  </a:solidFill>
                </a:uFill>
                <a:latin typeface="Trebuchet MS"/>
              </a:rPr>
              <a:t>Pôle Emploi</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Un ensemble immobilier à usage de bureaux </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DIA 2/03/2015</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Délégation DPU 2006, confirmée 27/04/2015</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Préemption le 30/04/2015 au prix déclaré de 390 320€ + honoraires</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Motivation : créer des équipements publics et de vie sociale en complément des logements à réaliser dans le cadre de l’opération de RU</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Consignation du prix</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Acquisition le 28/07/2016 à la libération des lieux par Pôle Emploi</a:t>
            </a:r>
            <a:endParaRPr lang="fr-FR" sz="1800" spc="-1" strike="noStrike">
              <a:solidFill>
                <a:srgbClr val="000000"/>
              </a:solidFill>
              <a:uFill>
                <a:solidFill>
                  <a:srgbClr val="ffffff"/>
                </a:solidFill>
              </a:uFill>
              <a:latin typeface="Arial"/>
            </a:endParaRPr>
          </a:p>
          <a:p>
            <a:pPr>
              <a:lnSpc>
                <a:spcPct val="100000"/>
              </a:lnSpc>
            </a:pPr>
            <a:r>
              <a:rPr lang="fr-FR" sz="2000" spc="-1" strike="noStrike">
                <a:solidFill>
                  <a:srgbClr val="2f5597"/>
                </a:solidFill>
                <a:uFill>
                  <a:solidFill>
                    <a:srgbClr val="ffffff"/>
                  </a:solidFill>
                </a:uFill>
                <a:latin typeface="Trebuchet MS"/>
              </a:rPr>
              <a:t> </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
        <p:nvSpPr>
          <p:cNvPr id="180" name="CustomShape 4"/>
          <p:cNvSpPr/>
          <p:nvPr/>
        </p:nvSpPr>
        <p:spPr>
          <a:xfrm>
            <a:off x="5335560" y="1173240"/>
            <a:ext cx="4800240" cy="502812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Arial"/>
              <a:buChar char="•"/>
            </a:pPr>
            <a:r>
              <a:rPr lang="fr-FR" sz="1800" spc="-1" strike="noStrike" u="sng">
                <a:solidFill>
                  <a:srgbClr val="2f5597"/>
                </a:solidFill>
                <a:uFill>
                  <a:solidFill>
                    <a:srgbClr val="ffffff"/>
                  </a:solidFill>
                </a:uFill>
                <a:latin typeface="Trebuchet MS"/>
              </a:rPr>
              <a:t>SCI Oreste/Le comptoir du Billard</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Un immeuble à usage commercial</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DIA 24/06/2015</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Délégation DPU 2006, confirmée 27/04/2015</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Préemption le 17/08/2015 au prix de       160 000€ pour un immeuble occupé</a:t>
            </a:r>
            <a:endParaRPr lang="fr-FR" sz="1800" spc="-1" strike="noStrike">
              <a:solidFill>
                <a:srgbClr val="000000"/>
              </a:solidFill>
              <a:uFill>
                <a:solidFill>
                  <a:srgbClr val="ffffff"/>
                </a:solidFill>
              </a:uFill>
              <a:latin typeface="Arial"/>
            </a:endParaRPr>
          </a:p>
          <a:p>
            <a:pPr>
              <a:lnSpc>
                <a:spcPct val="100000"/>
              </a:lnSpc>
            </a:pPr>
            <a:r>
              <a:rPr b="1" lang="fr-FR" sz="1800" spc="-1" strike="noStrike">
                <a:solidFill>
                  <a:srgbClr val="2f5597"/>
                </a:solidFill>
                <a:uFill>
                  <a:solidFill>
                    <a:srgbClr val="ffffff"/>
                  </a:solidFill>
                </a:uFill>
                <a:latin typeface="Trebuchet MS"/>
              </a:rPr>
              <a:t>Motivation </a:t>
            </a:r>
            <a:r>
              <a:rPr lang="fr-FR" sz="1800" spc="-1" strike="noStrike">
                <a:solidFill>
                  <a:srgbClr val="2f5597"/>
                </a:solidFill>
                <a:uFill>
                  <a:solidFill>
                    <a:srgbClr val="ffffff"/>
                  </a:solidFill>
                </a:uFill>
                <a:latin typeface="Trebuchet MS"/>
              </a:rPr>
              <a:t>: </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Actions publiques menées en vue de la réhabilitation du quartier de la Plaine</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Réalisation d’une opération de construction de logements sociaux </a:t>
            </a:r>
            <a:endParaRPr lang="fr-FR" sz="1800" spc="-1" strike="noStrike">
              <a:solidFill>
                <a:srgbClr val="000000"/>
              </a:solidFill>
              <a:uFill>
                <a:solidFill>
                  <a:srgbClr val="ffffff"/>
                </a:solidFill>
              </a:uFill>
              <a:latin typeface="Arial"/>
            </a:endParaRPr>
          </a:p>
          <a:p>
            <a:pPr>
              <a:lnSpc>
                <a:spcPct val="100000"/>
              </a:lnSpc>
            </a:pPr>
            <a:r>
              <a:rPr b="1" lang="fr-FR" sz="1800" spc="-1" strike="noStrike">
                <a:solidFill>
                  <a:srgbClr val="2f5597"/>
                </a:solidFill>
                <a:uFill>
                  <a:solidFill>
                    <a:srgbClr val="ffffff"/>
                  </a:solidFill>
                </a:uFill>
                <a:latin typeface="Trebuchet MS"/>
              </a:rPr>
              <a:t>Recours pour excès de pouvoir </a:t>
            </a:r>
            <a:r>
              <a:rPr lang="fr-FR" sz="1800" spc="-1" strike="noStrike">
                <a:solidFill>
                  <a:srgbClr val="2f5597"/>
                </a:solidFill>
                <a:uFill>
                  <a:solidFill>
                    <a:srgbClr val="ffffff"/>
                  </a:solidFill>
                </a:uFill>
                <a:latin typeface="Trebuchet MS"/>
              </a:rPr>
              <a:t>(vendeur):</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Modalités de délégation du DPU</a:t>
            </a:r>
            <a:endParaRPr lang="fr-FR" sz="1800" spc="-1" strike="noStrike">
              <a:solidFill>
                <a:srgbClr val="000000"/>
              </a:solidFill>
              <a:uFill>
                <a:solidFill>
                  <a:srgbClr val="ffffff"/>
                </a:solidFill>
              </a:uFill>
              <a:latin typeface="Arial"/>
            </a:endParaRPr>
          </a:p>
          <a:p>
            <a:pPr marL="285840" indent="-285480">
              <a:lnSpc>
                <a:spcPct val="100000"/>
              </a:lnSpc>
              <a:buClr>
                <a:srgbClr val="2f5597"/>
              </a:buClr>
              <a:buFont typeface="Arial"/>
              <a:buChar char="•"/>
            </a:pPr>
            <a:r>
              <a:rPr lang="fr-FR" sz="1800" spc="-1" strike="noStrike">
                <a:solidFill>
                  <a:srgbClr val="2f5597"/>
                </a:solidFill>
                <a:uFill>
                  <a:solidFill>
                    <a:srgbClr val="ffffff"/>
                  </a:solidFill>
                </a:uFill>
                <a:latin typeface="Trebuchet MS"/>
              </a:rPr>
              <a:t>Insuffisance de motivation du fait de la localisation de l’immeuble et pas de justification de la réalité du projet</a:t>
            </a:r>
            <a:endParaRPr lang="fr-FR" sz="1800" spc="-1" strike="noStrike">
              <a:solidFill>
                <a:srgbClr val="000000"/>
              </a:solidFill>
              <a:uFill>
                <a:solidFill>
                  <a:srgbClr val="ffffff"/>
                </a:solidFill>
              </a:uFill>
              <a:latin typeface="Arial"/>
            </a:endParaRPr>
          </a:p>
          <a:p>
            <a:pPr>
              <a:lnSpc>
                <a:spcPct val="100000"/>
              </a:lnSpc>
            </a:pPr>
            <a:r>
              <a:rPr lang="fr-FR" sz="1800" spc="-1" strike="noStrike">
                <a:solidFill>
                  <a:srgbClr val="2f5597"/>
                </a:solidFill>
                <a:uFill>
                  <a:solidFill>
                    <a:srgbClr val="ffffff"/>
                  </a:solidFill>
                </a:uFill>
                <a:latin typeface="Trebuchet MS"/>
              </a:rPr>
              <a:t>Préemption cassée par le TA sur l’insuffisance de réalité au projet</a:t>
            </a:r>
            <a:endParaRPr lang="fr-FR" sz="1800" spc="-1" strike="noStrike">
              <a:solidFill>
                <a:srgbClr val="000000"/>
              </a:solidFill>
              <a:uFill>
                <a:solidFill>
                  <a:srgbClr val="ffffff"/>
                </a:solidFill>
              </a:uFill>
              <a:latin typeface="Arial"/>
            </a:endParaRPr>
          </a:p>
        </p:txBody>
      </p:sp>
    </p:spTree>
  </p:cSld>
  <p:transition spd="med">
    <p:fade/>
  </p:transition>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4" name="CustomShape 1"/>
          <p:cNvSpPr/>
          <p:nvPr/>
        </p:nvSpPr>
        <p:spPr>
          <a:xfrm>
            <a:off x="336960" y="184320"/>
            <a:ext cx="80085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1-1 La démarche de la collectivité</a:t>
            </a:r>
            <a:endParaRPr lang="fr-FR" sz="1800" spc="-1" strike="noStrike">
              <a:solidFill>
                <a:srgbClr val="000000"/>
              </a:solidFill>
              <a:uFill>
                <a:solidFill>
                  <a:srgbClr val="ffffff"/>
                </a:solidFill>
              </a:uFill>
              <a:latin typeface="Arial"/>
            </a:endParaRPr>
          </a:p>
        </p:txBody>
      </p:sp>
      <p:sp>
        <p:nvSpPr>
          <p:cNvPr id="65" name="Line 2"/>
          <p:cNvSpPr/>
          <p:nvPr/>
        </p:nvSpPr>
        <p:spPr>
          <a:xfrm>
            <a:off x="6913440" y="518760"/>
            <a:ext cx="326124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66" name="CustomShape 3"/>
          <p:cNvSpPr/>
          <p:nvPr/>
        </p:nvSpPr>
        <p:spPr>
          <a:xfrm>
            <a:off x="336960" y="1445040"/>
            <a:ext cx="9754200" cy="435924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Arial"/>
              <a:buChar char="•"/>
            </a:pPr>
            <a:r>
              <a:rPr b="1" lang="fr-FR" sz="2000" spc="-1" strike="noStrike">
                <a:solidFill>
                  <a:srgbClr val="2f5597"/>
                </a:solidFill>
                <a:uFill>
                  <a:solidFill>
                    <a:srgbClr val="ffffff"/>
                  </a:solidFill>
                </a:uFill>
                <a:latin typeface="Trebuchet MS"/>
              </a:rPr>
              <a:t>La définition du besoin</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Note de présentation du projet d’aménagement futur (L 300-1 CU)</a:t>
            </a:r>
            <a:endParaRPr lang="fr-FR" sz="1800" spc="-1" strike="noStrike">
              <a:solidFill>
                <a:srgbClr val="000000"/>
              </a:solidFill>
              <a:uFill>
                <a:solidFill>
                  <a:srgbClr val="ffffff"/>
                </a:solidFill>
              </a:uFill>
              <a:latin typeface="Arial"/>
            </a:endParaRPr>
          </a:p>
          <a:p>
            <a:pPr marL="457200">
              <a:lnSpc>
                <a:spcPct val="100000"/>
              </a:lnSpc>
            </a:pPr>
            <a:r>
              <a:rPr lang="fr-FR" sz="2000" spc="-1" strike="noStrike">
                <a:solidFill>
                  <a:srgbClr val="000000"/>
                </a:solidFill>
                <a:uFill>
                  <a:solidFill>
                    <a:srgbClr val="ffffff"/>
                  </a:solidFill>
                </a:uFill>
                <a:latin typeface="Trebuchet MS"/>
              </a:rPr>
              <a:t> </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Présentation du contexte de l’urbanisme réglementaire : SCOT, PLU</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Délimitation du site à maîtriser : périmètre parcellaire</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Evaluation financière de l’enveloppe projet : estimation France Domaine</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Définition d’un calendrier et des modalités d’appropriation</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Délibération du Conseil Municipal</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7" name="CustomShape 1"/>
          <p:cNvSpPr/>
          <p:nvPr/>
        </p:nvSpPr>
        <p:spPr>
          <a:xfrm>
            <a:off x="336960" y="184320"/>
            <a:ext cx="800856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1-2 La décision de l’EPF</a:t>
            </a:r>
            <a:endParaRPr lang="fr-FR" sz="1800" spc="-1" strike="noStrike">
              <a:solidFill>
                <a:srgbClr val="000000"/>
              </a:solidFill>
              <a:uFill>
                <a:solidFill>
                  <a:srgbClr val="ffffff"/>
                </a:solidFill>
              </a:uFill>
              <a:latin typeface="Arial"/>
            </a:endParaRPr>
          </a:p>
        </p:txBody>
      </p:sp>
      <p:sp>
        <p:nvSpPr>
          <p:cNvPr id="68" name="Line 2"/>
          <p:cNvSpPr/>
          <p:nvPr/>
        </p:nvSpPr>
        <p:spPr>
          <a:xfrm>
            <a:off x="6913440" y="518760"/>
            <a:ext cx="326124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69" name="CustomShape 3"/>
          <p:cNvSpPr/>
          <p:nvPr/>
        </p:nvSpPr>
        <p:spPr>
          <a:xfrm>
            <a:off x="420480" y="1445040"/>
            <a:ext cx="9754200" cy="458820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Arial"/>
              <a:buChar char="•"/>
            </a:pPr>
            <a:r>
              <a:rPr b="1" lang="fr-FR" sz="2000" spc="-1" strike="noStrike">
                <a:solidFill>
                  <a:srgbClr val="2f5597"/>
                </a:solidFill>
                <a:uFill>
                  <a:solidFill>
                    <a:srgbClr val="ffffff"/>
                  </a:solidFill>
                </a:uFill>
                <a:latin typeface="Trebuchet MS"/>
              </a:rPr>
              <a:t>Le processus de décision</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Comité d’engagement mensuel</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Les critères du PPI : </a:t>
            </a:r>
            <a:endParaRPr lang="fr-FR" sz="1800" spc="-1" strike="noStrike">
              <a:solidFill>
                <a:srgbClr val="000000"/>
              </a:solidFill>
              <a:uFill>
                <a:solidFill>
                  <a:srgbClr val="ffffff"/>
                </a:solidFill>
              </a:uFill>
              <a:latin typeface="Arial"/>
            </a:endParaRPr>
          </a:p>
          <a:p>
            <a:pPr lvl="2" marL="12574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Cohérence avec documents d’urbanisme,</a:t>
            </a:r>
            <a:endParaRPr lang="fr-FR" sz="1800" spc="-1" strike="noStrike">
              <a:solidFill>
                <a:srgbClr val="000000"/>
              </a:solidFill>
              <a:uFill>
                <a:solidFill>
                  <a:srgbClr val="ffffff"/>
                </a:solidFill>
              </a:uFill>
              <a:latin typeface="Arial"/>
            </a:endParaRPr>
          </a:p>
          <a:p>
            <a:pPr lvl="2" marL="12574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diagnostic agricole au-delà de 5ha de terres agricoles, </a:t>
            </a:r>
            <a:endParaRPr lang="fr-FR" sz="1800" spc="-1" strike="noStrike">
              <a:solidFill>
                <a:srgbClr val="000000"/>
              </a:solidFill>
              <a:uFill>
                <a:solidFill>
                  <a:srgbClr val="ffffff"/>
                </a:solidFill>
              </a:uFill>
              <a:latin typeface="Arial"/>
            </a:endParaRPr>
          </a:p>
          <a:p>
            <a:pPr lvl="2" marL="12574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densité et mixité des opérations de logement, </a:t>
            </a:r>
            <a:endParaRPr lang="fr-FR" sz="1800" spc="-1" strike="noStrike">
              <a:solidFill>
                <a:srgbClr val="000000"/>
              </a:solidFill>
              <a:uFill>
                <a:solidFill>
                  <a:srgbClr val="ffffff"/>
                </a:solidFill>
              </a:uFill>
              <a:latin typeface="Arial"/>
            </a:endParaRPr>
          </a:p>
          <a:p>
            <a:pPr lvl="2" marL="12574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respect des engagements précédents</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PPI 2017-2021 : évolution des conditions de portage, rachat possible de biens sous maîtrise foncière publique, cession directe aux opérateurs dans le cadre d’une mise en concurrence</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Arial"/>
              <a:buChar char="•"/>
            </a:pPr>
            <a:r>
              <a:rPr lang="fr-FR" sz="2000" spc="-1" strike="noStrike">
                <a:solidFill>
                  <a:srgbClr val="000000"/>
                </a:solidFill>
                <a:uFill>
                  <a:solidFill>
                    <a:srgbClr val="ffffff"/>
                  </a:solidFill>
                </a:uFill>
                <a:latin typeface="Trebuchet MS"/>
              </a:rPr>
              <a:t>Décision du Conseil d’Administration ou du Directeur Général</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 name="CustomShape 1"/>
          <p:cNvSpPr/>
          <p:nvPr/>
        </p:nvSpPr>
        <p:spPr>
          <a:xfrm>
            <a:off x="1355400" y="0"/>
            <a:ext cx="108360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1" name="CustomShape 2"/>
          <p:cNvSpPr/>
          <p:nvPr/>
        </p:nvSpPr>
        <p:spPr>
          <a:xfrm>
            <a:off x="0" y="3003840"/>
            <a:ext cx="5991480" cy="1098360"/>
          </a:xfrm>
          <a:custGeom>
            <a:avLst/>
            <a:gdLst/>
            <a:ahLst/>
            <a:rect l="l" t="t" r="r" b="b"/>
            <a:pathLst>
              <a:path w="5230795" h="2117558">
                <a:moveTo>
                  <a:pt x="0" y="0"/>
                </a:moveTo>
                <a:lnTo>
                  <a:pt x="5126522" y="0"/>
                </a:lnTo>
                <a:cubicBezTo>
                  <a:pt x="5102459" y="681790"/>
                  <a:pt x="5086416" y="994610"/>
                  <a:pt x="5230795" y="2117558"/>
                </a:cubicBezTo>
                <a:lnTo>
                  <a:pt x="0" y="211755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72" name="CustomShape 3"/>
          <p:cNvSpPr/>
          <p:nvPr/>
        </p:nvSpPr>
        <p:spPr>
          <a:xfrm>
            <a:off x="4584240" y="2829960"/>
            <a:ext cx="1594080" cy="1431000"/>
          </a:xfrm>
          <a:prstGeom prst="rect">
            <a:avLst/>
          </a:prstGeom>
          <a:noFill/>
          <a:ln>
            <a:noFill/>
          </a:ln>
        </p:spPr>
        <p:style>
          <a:lnRef idx="0"/>
          <a:fillRef idx="0"/>
          <a:effectRef idx="0"/>
          <a:fontRef idx="minor"/>
        </p:style>
        <p:txBody>
          <a:bodyPr lIns="90000" rIns="90000" tIns="45000" bIns="45000"/>
          <a:p>
            <a:pPr>
              <a:lnSpc>
                <a:spcPct val="100000"/>
              </a:lnSpc>
            </a:pPr>
            <a:r>
              <a:rPr lang="fr-FR" sz="8800" spc="-1" strike="noStrike">
                <a:solidFill>
                  <a:srgbClr val="ffffff"/>
                </a:solidFill>
                <a:uFill>
                  <a:solidFill>
                    <a:srgbClr val="ffffff"/>
                  </a:solidFill>
                </a:uFill>
                <a:latin typeface="Trebuchet MS"/>
              </a:rPr>
              <a:t>2</a:t>
            </a:r>
            <a:endParaRPr lang="fr-FR" sz="1800" spc="-1" strike="noStrike">
              <a:solidFill>
                <a:srgbClr val="000000"/>
              </a:solidFill>
              <a:uFill>
                <a:solidFill>
                  <a:srgbClr val="ffffff"/>
                </a:solidFill>
              </a:uFill>
              <a:latin typeface="Arial"/>
            </a:endParaRPr>
          </a:p>
        </p:txBody>
      </p:sp>
      <p:sp>
        <p:nvSpPr>
          <p:cNvPr id="73" name="CustomShape 4"/>
          <p:cNvSpPr/>
          <p:nvPr/>
        </p:nvSpPr>
        <p:spPr>
          <a:xfrm>
            <a:off x="5919480" y="3003840"/>
            <a:ext cx="6272280" cy="1098360"/>
          </a:xfrm>
          <a:custGeom>
            <a:avLst/>
            <a:gdLst/>
            <a:ahLst/>
            <a:rect l="l" t="t" r="r" b="b"/>
            <a:pathLst>
              <a:path w="5565540" h="1098884">
                <a:moveTo>
                  <a:pt x="56148" y="0"/>
                </a:moveTo>
                <a:lnTo>
                  <a:pt x="5565540" y="0"/>
                </a:lnTo>
                <a:lnTo>
                  <a:pt x="5565540" y="1098884"/>
                </a:lnTo>
                <a:lnTo>
                  <a:pt x="0" y="1098884"/>
                </a:lnTo>
                <a:cubicBezTo>
                  <a:pt x="58821" y="692483"/>
                  <a:pt x="77537" y="390358"/>
                  <a:pt x="561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74" name="CustomShape 5"/>
          <p:cNvSpPr/>
          <p:nvPr/>
        </p:nvSpPr>
        <p:spPr>
          <a:xfrm>
            <a:off x="6734520" y="3076200"/>
            <a:ext cx="4971240" cy="516960"/>
          </a:xfrm>
          <a:prstGeom prst="rect">
            <a:avLst/>
          </a:prstGeom>
          <a:noFill/>
          <a:ln>
            <a:noFill/>
          </a:ln>
        </p:spPr>
        <p:style>
          <a:lnRef idx="0"/>
          <a:fillRef idx="0"/>
          <a:effectRef idx="0"/>
          <a:fontRef idx="minor"/>
        </p:style>
        <p:txBody>
          <a:bodyPr lIns="90000" rIns="90000" tIns="45000" bIns="45000"/>
          <a:p>
            <a:pPr>
              <a:lnSpc>
                <a:spcPct val="100000"/>
              </a:lnSpc>
            </a:pPr>
            <a:r>
              <a:rPr i="1" lang="fr-FR" sz="2800" spc="-1" strike="noStrike">
                <a:solidFill>
                  <a:srgbClr val="ffffff"/>
                </a:solidFill>
                <a:uFill>
                  <a:solidFill>
                    <a:srgbClr val="ffffff"/>
                  </a:solidFill>
                </a:uFill>
                <a:latin typeface="Trebuchet MS"/>
              </a:rPr>
              <a:t>Le partenariat</a:t>
            </a:r>
            <a:endParaRPr lang="fr-FR" sz="1800" spc="-1" strike="noStrike">
              <a:solidFill>
                <a:srgbClr val="000000"/>
              </a:solidFill>
              <a:uFill>
                <a:solidFill>
                  <a:srgbClr val="ffffff"/>
                </a:solidFill>
              </a:uFill>
              <a:latin typeface="Arial"/>
            </a:endParaRPr>
          </a:p>
        </p:txBody>
      </p:sp>
      <p:pic>
        <p:nvPicPr>
          <p:cNvPr id="75" name="Image 6" descr=""/>
          <p:cNvPicPr/>
          <p:nvPr/>
        </p:nvPicPr>
        <p:blipFill>
          <a:blip r:embed="rId1"/>
          <a:stretch/>
        </p:blipFill>
        <p:spPr>
          <a:xfrm>
            <a:off x="5088240" y="0"/>
            <a:ext cx="1758240" cy="6857640"/>
          </a:xfrm>
          <a:prstGeom prst="rect">
            <a:avLst/>
          </a:prstGeom>
          <a:ln>
            <a:noFill/>
          </a:ln>
        </p:spPr>
      </p:pic>
      <p:sp>
        <p:nvSpPr>
          <p:cNvPr id="76" name="CustomShape 6"/>
          <p:cNvSpPr/>
          <p:nvPr/>
        </p:nvSpPr>
        <p:spPr>
          <a:xfrm>
            <a:off x="7000560" y="4572000"/>
            <a:ext cx="4421880" cy="821880"/>
          </a:xfrm>
          <a:prstGeom prst="rect">
            <a:avLst/>
          </a:prstGeom>
          <a:noFill/>
          <a:ln>
            <a:noFill/>
          </a:ln>
        </p:spPr>
        <p:style>
          <a:lnRef idx="0"/>
          <a:fillRef idx="0"/>
          <a:effectRef idx="0"/>
          <a:fontRef idx="minor"/>
        </p:style>
        <p:txBody>
          <a:bodyPr lIns="90000" rIns="90000" tIns="45000" bIns="45000"/>
          <a:p>
            <a:pPr>
              <a:lnSpc>
                <a:spcPct val="100000"/>
              </a:lnSpc>
            </a:pPr>
            <a:r>
              <a:rPr lang="fr-FR" sz="2400" spc="-1" strike="noStrike">
                <a:solidFill>
                  <a:srgbClr val="000000"/>
                </a:solidFill>
                <a:uFill>
                  <a:solidFill>
                    <a:srgbClr val="ffffff"/>
                  </a:solidFill>
                </a:uFill>
                <a:latin typeface="Calibri"/>
              </a:rPr>
              <a:t>2-1 les conventions</a:t>
            </a:r>
            <a:endParaRPr lang="fr-FR" sz="1800" spc="-1" strike="noStrike">
              <a:solidFill>
                <a:srgbClr val="000000"/>
              </a:solidFill>
              <a:uFill>
                <a:solidFill>
                  <a:srgbClr val="ffffff"/>
                </a:solidFill>
              </a:uFill>
              <a:latin typeface="Arial"/>
            </a:endParaRPr>
          </a:p>
          <a:p>
            <a:pPr>
              <a:lnSpc>
                <a:spcPct val="100000"/>
              </a:lnSpc>
            </a:pPr>
            <a:r>
              <a:rPr lang="fr-FR" sz="2400" spc="-1" strike="noStrike">
                <a:solidFill>
                  <a:srgbClr val="000000"/>
                </a:solidFill>
                <a:uFill>
                  <a:solidFill>
                    <a:srgbClr val="ffffff"/>
                  </a:solidFill>
                </a:uFill>
                <a:latin typeface="Calibri"/>
              </a:rPr>
              <a:t>2-2 les conditions de portage</a:t>
            </a:r>
            <a:endParaRPr lang="fr-FR" sz="1800" spc="-1" strike="noStrike">
              <a:solidFill>
                <a:srgbClr val="000000"/>
              </a:solidFill>
              <a:uFill>
                <a:solidFill>
                  <a:srgbClr val="ffffff"/>
                </a:solidFill>
              </a:uFill>
              <a:latin typeface="Arial"/>
            </a:endParaRPr>
          </a:p>
        </p:txBody>
      </p:sp>
      <p:pic>
        <p:nvPicPr>
          <p:cNvPr id="77" name="Image 13" descr=""/>
          <p:cNvPicPr/>
          <p:nvPr/>
        </p:nvPicPr>
        <p:blipFill>
          <a:blip r:embed="rId2"/>
          <a:stretch/>
        </p:blipFill>
        <p:spPr>
          <a:xfrm>
            <a:off x="221400" y="3324960"/>
            <a:ext cx="456120" cy="456120"/>
          </a:xfrm>
          <a:prstGeom prst="rect">
            <a:avLst/>
          </a:prstGeom>
          <a:ln>
            <a:noFill/>
          </a:ln>
        </p:spPr>
      </p:pic>
    </p:spTree>
  </p:cSld>
  <p:transition spd="med">
    <p:fade/>
  </p:transition>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8"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2-1 les conventions</a:t>
            </a:r>
            <a:endParaRPr lang="fr-FR" sz="1800" spc="-1" strike="noStrike">
              <a:solidFill>
                <a:srgbClr val="000000"/>
              </a:solidFill>
              <a:uFill>
                <a:solidFill>
                  <a:srgbClr val="ffffff"/>
                </a:solidFill>
              </a:uFill>
              <a:latin typeface="Arial"/>
            </a:endParaRPr>
          </a:p>
        </p:txBody>
      </p:sp>
      <p:sp>
        <p:nvSpPr>
          <p:cNvPr id="79" name="Line 2"/>
          <p:cNvSpPr/>
          <p:nvPr/>
        </p:nvSpPr>
        <p:spPr>
          <a:xfrm>
            <a:off x="5303520" y="518760"/>
            <a:ext cx="487116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80" name="CustomShape 3"/>
          <p:cNvSpPr/>
          <p:nvPr/>
        </p:nvSpPr>
        <p:spPr>
          <a:xfrm>
            <a:off x="336960" y="1383480"/>
            <a:ext cx="9646200" cy="405432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Arial"/>
              <a:buChar char="•"/>
            </a:pPr>
            <a:r>
              <a:rPr b="1" lang="fr-FR" sz="2000" spc="-1" strike="noStrike">
                <a:solidFill>
                  <a:srgbClr val="2f5597"/>
                </a:solidFill>
                <a:uFill>
                  <a:solidFill>
                    <a:srgbClr val="ffffff"/>
                  </a:solidFill>
                </a:uFill>
                <a:latin typeface="Trebuchet MS"/>
              </a:rPr>
              <a:t>La convention de réserve foncière</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S’applique à une intervention foncière ponctuelle </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Dont elle précise le champ géographique (un ou plusieurs immeubles bâtis ou non bâtis)</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Elle fixe le mode opératoire : veille foncière, négociations, DUP</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Durée du portage : 5 ans à partir de chaque date d ’acquisition</a:t>
            </a: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marL="457200">
              <a:lnSpc>
                <a:spcPct val="100000"/>
              </a:lnSpc>
            </a:pP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2-1 les conventions</a:t>
            </a:r>
            <a:endParaRPr lang="fr-FR" sz="1800" spc="-1" strike="noStrike">
              <a:solidFill>
                <a:srgbClr val="000000"/>
              </a:solidFill>
              <a:uFill>
                <a:solidFill>
                  <a:srgbClr val="ffffff"/>
                </a:solidFill>
              </a:uFill>
              <a:latin typeface="Arial"/>
            </a:endParaRPr>
          </a:p>
        </p:txBody>
      </p:sp>
      <p:sp>
        <p:nvSpPr>
          <p:cNvPr id="82" name="Line 2"/>
          <p:cNvSpPr/>
          <p:nvPr/>
        </p:nvSpPr>
        <p:spPr>
          <a:xfrm>
            <a:off x="5303520" y="518760"/>
            <a:ext cx="487116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83" name="CustomShape 3"/>
          <p:cNvSpPr/>
          <p:nvPr/>
        </p:nvSpPr>
        <p:spPr>
          <a:xfrm>
            <a:off x="336960" y="1383480"/>
            <a:ext cx="9646200" cy="435852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Arial"/>
              <a:buChar char="•"/>
            </a:pPr>
            <a:r>
              <a:rPr b="1" lang="fr-FR" sz="2000" spc="-1" strike="noStrike">
                <a:solidFill>
                  <a:srgbClr val="2f5597"/>
                </a:solidFill>
                <a:uFill>
                  <a:solidFill>
                    <a:srgbClr val="ffffff"/>
                  </a:solidFill>
                </a:uFill>
                <a:latin typeface="Trebuchet MS"/>
              </a:rPr>
              <a:t>Le programme d’action foncière</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Contrat pluriannuel et global s’appuyant sur le projet urbain de la collectivité et donc particulièrement sur les orientations du PLU</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Programme foncier élaboré en partenariat avec l’EPF</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Plafond global d’engagements négocié</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Obligation annuelle de rachat de 10% du montant du plafond</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Souplesse de gestion dans les durées de portage, des échanges avec la collectivité sur la durée pour actualiser en fonction des conditions d’avancement du programme </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3 durées de portage : 5, 10 ou 15 ans</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 name="CustomShape 1"/>
          <p:cNvSpPr/>
          <p:nvPr/>
        </p:nvSpPr>
        <p:spPr>
          <a:xfrm>
            <a:off x="336960" y="184320"/>
            <a:ext cx="8146440" cy="577800"/>
          </a:xfrm>
          <a:prstGeom prst="rect">
            <a:avLst/>
          </a:prstGeom>
          <a:noFill/>
          <a:ln>
            <a:noFill/>
          </a:ln>
        </p:spPr>
        <p:style>
          <a:lnRef idx="0"/>
          <a:fillRef idx="0"/>
          <a:effectRef idx="0"/>
          <a:fontRef idx="minor"/>
        </p:style>
        <p:txBody>
          <a:bodyPr lIns="90000" rIns="90000" tIns="45000" bIns="45000"/>
          <a:p>
            <a:pPr>
              <a:lnSpc>
                <a:spcPct val="100000"/>
              </a:lnSpc>
            </a:pPr>
            <a:r>
              <a:rPr lang="fr-FR" sz="3200" spc="-1" strike="noStrike">
                <a:solidFill>
                  <a:srgbClr val="2f5597"/>
                </a:solidFill>
                <a:uFill>
                  <a:solidFill>
                    <a:srgbClr val="ffffff"/>
                  </a:solidFill>
                </a:uFill>
                <a:latin typeface="Trebuchet MS"/>
              </a:rPr>
              <a:t>2-1 les conventions</a:t>
            </a:r>
            <a:endParaRPr lang="fr-FR" sz="1800" spc="-1" strike="noStrike">
              <a:solidFill>
                <a:srgbClr val="000000"/>
              </a:solidFill>
              <a:uFill>
                <a:solidFill>
                  <a:srgbClr val="ffffff"/>
                </a:solidFill>
              </a:uFill>
              <a:latin typeface="Arial"/>
            </a:endParaRPr>
          </a:p>
        </p:txBody>
      </p:sp>
      <p:sp>
        <p:nvSpPr>
          <p:cNvPr id="85" name="Line 2"/>
          <p:cNvSpPr/>
          <p:nvPr/>
        </p:nvSpPr>
        <p:spPr>
          <a:xfrm>
            <a:off x="5303520" y="518760"/>
            <a:ext cx="4871160" cy="360"/>
          </a:xfrm>
          <a:prstGeom prst="line">
            <a:avLst/>
          </a:prstGeom>
          <a:ln w="12600">
            <a:solidFill>
              <a:schemeClr val="accent2"/>
            </a:solidFill>
          </a:ln>
        </p:spPr>
        <p:style>
          <a:lnRef idx="1">
            <a:schemeClr val="accent1"/>
          </a:lnRef>
          <a:fillRef idx="0">
            <a:schemeClr val="accent1"/>
          </a:fillRef>
          <a:effectRef idx="0">
            <a:schemeClr val="accent1"/>
          </a:effectRef>
          <a:fontRef idx="minor"/>
        </p:style>
      </p:sp>
      <p:sp>
        <p:nvSpPr>
          <p:cNvPr id="86" name="CustomShape 3"/>
          <p:cNvSpPr/>
          <p:nvPr/>
        </p:nvSpPr>
        <p:spPr>
          <a:xfrm>
            <a:off x="336960" y="1383480"/>
            <a:ext cx="9646200" cy="451116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2f5597"/>
              </a:buClr>
              <a:buFont typeface="Arial"/>
              <a:buChar char="•"/>
            </a:pPr>
            <a:r>
              <a:rPr b="1" lang="fr-FR" sz="2000" spc="-1" strike="noStrike">
                <a:solidFill>
                  <a:srgbClr val="2f5597"/>
                </a:solidFill>
                <a:uFill>
                  <a:solidFill>
                    <a:srgbClr val="ffffff"/>
                  </a:solidFill>
                </a:uFill>
                <a:latin typeface="Trebuchet MS"/>
              </a:rPr>
              <a:t>La convention d’action foncière</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Contrat pluriannuel et global s’appuyant sur le projet urbain de la collectivité et donc particulièrement sur les orientations du PLU</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Programme foncier élaboré en partenariat avec l’EPF</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Plafond global d’engagements négocié</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Souplesse de gestion dans les durées de portage, des échanges avec la collectivité sur la durée pour actualiser en fonction des conditions d’avancement du programme </a:t>
            </a:r>
            <a:endParaRPr lang="fr-FR" sz="1800" spc="-1" strike="noStrike">
              <a:solidFill>
                <a:srgbClr val="000000"/>
              </a:solidFill>
              <a:uFill>
                <a:solidFill>
                  <a:srgbClr val="ffffff"/>
                </a:solidFill>
              </a:uFill>
              <a:latin typeface="Arial"/>
            </a:endParaRPr>
          </a:p>
          <a:p>
            <a:pPr lvl="1" marL="800280" indent="-342720">
              <a:lnSpc>
                <a:spcPct val="150000"/>
              </a:lnSpc>
              <a:buClr>
                <a:srgbClr val="000000"/>
              </a:buClr>
              <a:buFont typeface="Wingdings" charset="2"/>
              <a:buChar char=""/>
            </a:pPr>
            <a:r>
              <a:rPr lang="fr-FR" sz="2000" spc="-1" strike="noStrike">
                <a:solidFill>
                  <a:srgbClr val="000000"/>
                </a:solidFill>
                <a:uFill>
                  <a:solidFill>
                    <a:srgbClr val="ffffff"/>
                  </a:solidFill>
                </a:uFill>
                <a:latin typeface="Trebuchet MS"/>
              </a:rPr>
              <a:t>2 durées de portage : 5 ou 10 ans</a:t>
            </a:r>
            <a:endParaRPr lang="fr-FR" sz="1800" spc="-1" strike="noStrike">
              <a:solidFill>
                <a:srgbClr val="000000"/>
              </a:solidFill>
              <a:uFill>
                <a:solidFill>
                  <a:srgbClr val="ffffff"/>
                </a:solidFill>
              </a:uFill>
              <a:latin typeface="Arial"/>
            </a:endParaRPr>
          </a:p>
          <a:p>
            <a:pPr lvl="1" marL="800280" indent="-342720">
              <a:lnSpc>
                <a:spcPct val="100000"/>
              </a:lnSpc>
              <a:buClr>
                <a:srgbClr val="000000"/>
              </a:buClr>
              <a:buFont typeface="Wingdings" charset="2"/>
              <a:buChar char=""/>
            </a:pPr>
            <a:r>
              <a:rPr lang="fr-FR" sz="2000" spc="-1" strike="noStrike">
                <a:solidFill>
                  <a:srgbClr val="000000"/>
                </a:solidFill>
                <a:uFill>
                  <a:solidFill>
                    <a:srgbClr val="ffffff"/>
                  </a:solidFill>
                </a:uFill>
                <a:latin typeface="Trebuchet MS"/>
              </a:rPr>
              <a:t>Les portages de 10 ans ne doivent pas représenter plus de la moitié du stock</a:t>
            </a:r>
            <a:endParaRPr lang="fr-FR" sz="1800" spc="-1" strike="noStrike">
              <a:solidFill>
                <a:srgbClr val="000000"/>
              </a:solidFill>
              <a:uFill>
                <a:solidFill>
                  <a:srgbClr val="ffffff"/>
                </a:solidFill>
              </a:uFill>
              <a:latin typeface="Arial"/>
            </a:endParaRPr>
          </a:p>
          <a:p>
            <a:pPr>
              <a:lnSpc>
                <a:spcPct val="100000"/>
              </a:lnSpc>
            </a:pPr>
            <a:endParaRPr lang="fr-FR" sz="1800" spc="-1" strike="noStrike">
              <a:solidFill>
                <a:srgbClr val="000000"/>
              </a:solidFill>
              <a:uFill>
                <a:solidFill>
                  <a:srgbClr val="ffffff"/>
                </a:solidFill>
              </a:uFill>
              <a:latin typeface="Arial"/>
            </a:endParaRPr>
          </a:p>
        </p:txBody>
      </p:sp>
    </p:spTree>
  </p:cSld>
  <p:transition spd="med">
    <p:fade/>
  </p:transition>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4419</TotalTime>
  <Application>LibreOffice/5.0.6.3.0$Windows_x86 LibreOffice_project/fe46e5b82646505d0acf84e14cef05527e401d3b</Application>
  <Paragraphs>346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2016-06-15T10:11:53Z</dcterms:created>
  <dc:creator>ALI</dc:creator>
  <dc:language>fr-FR</dc:language>
  <cp:lastModifiedBy>MHN</cp:lastModifiedBy>
  <cp:lastPrinted>2017-01-16T16:40:33Z</cp:lastPrinted>
  <dcterms:modified xsi:type="dcterms:W3CDTF">2017-02-17T10:35:37Z</dcterms:modified>
  <cp:revision>276</cp:revision>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9</vt:i4>
  </property>
  <property fmtid="{D5CDD505-2E9C-101B-9397-08002B2CF9AE}" pid="8" name="PresentationFormat">
    <vt:lpwstr>Grand écran</vt:lpwstr>
  </property>
  <property fmtid="{D5CDD505-2E9C-101B-9397-08002B2CF9AE}" pid="9" name="ScaleCrop">
    <vt:bool>0</vt:bool>
  </property>
  <property fmtid="{D5CDD505-2E9C-101B-9397-08002B2CF9AE}" pid="10" name="ShareDoc">
    <vt:bool>0</vt:bool>
  </property>
  <property fmtid="{D5CDD505-2E9C-101B-9397-08002B2CF9AE}" pid="11" name="Slides">
    <vt:i4>33</vt:i4>
  </property>
</Properties>
</file>